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52" r:id="rId5"/>
    <p:sldMasterId id="2147483656" r:id="rId6"/>
  </p:sldMasterIdLst>
  <p:notesMasterIdLst>
    <p:notesMasterId r:id="rId32"/>
  </p:notesMasterIdLst>
  <p:handoutMasterIdLst>
    <p:handoutMasterId r:id="rId33"/>
  </p:handoutMasterIdLst>
  <p:sldIdLst>
    <p:sldId id="308" r:id="rId7"/>
    <p:sldId id="322" r:id="rId8"/>
    <p:sldId id="301" r:id="rId9"/>
    <p:sldId id="311" r:id="rId10"/>
    <p:sldId id="312" r:id="rId11"/>
    <p:sldId id="329" r:id="rId12"/>
    <p:sldId id="323" r:id="rId13"/>
    <p:sldId id="313" r:id="rId14"/>
    <p:sldId id="270" r:id="rId15"/>
    <p:sldId id="291" r:id="rId16"/>
    <p:sldId id="281" r:id="rId17"/>
    <p:sldId id="292" r:id="rId18"/>
    <p:sldId id="314" r:id="rId19"/>
    <p:sldId id="296" r:id="rId20"/>
    <p:sldId id="315" r:id="rId21"/>
    <p:sldId id="316" r:id="rId22"/>
    <p:sldId id="317" r:id="rId23"/>
    <p:sldId id="318" r:id="rId24"/>
    <p:sldId id="257" r:id="rId25"/>
    <p:sldId id="320" r:id="rId26"/>
    <p:sldId id="324" r:id="rId27"/>
    <p:sldId id="325" r:id="rId28"/>
    <p:sldId id="326" r:id="rId29"/>
    <p:sldId id="327" r:id="rId30"/>
    <p:sldId id="328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053"/>
    <a:srgbClr val="E74536"/>
    <a:srgbClr val="DBD8D0"/>
    <a:srgbClr val="F0EFED"/>
    <a:srgbClr val="C7C0AA"/>
    <a:srgbClr val="ED7D31"/>
    <a:srgbClr val="8CC947"/>
    <a:srgbClr val="FF3399"/>
    <a:srgbClr val="71030D"/>
    <a:srgbClr val="E10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362CC-D1DE-D06E-896C-80612D158288}" v="3265" dt="2022-09-15T16:18:23.618"/>
    <p1510:client id="{41C3CCAE-565B-F419-9BD9-9FE9985A2D07}" v="13" dt="2020-11-04T02:03:33.782"/>
    <p1510:client id="{50B544AB-3E2D-4E06-BA43-2893C036B5CD}" v="19" dt="2020-11-04T17:48:55.317"/>
    <p1510:client id="{6B886FC2-8C03-4784-A9BC-C326B3811133}" v="13" dt="2020-11-03T23:15:11.757"/>
    <p1510:client id="{748CF31A-6189-115B-718F-931BF859BB11}" v="9" dt="2023-02-03T19:14:37.043"/>
    <p1510:client id="{8C1C0E89-6249-2C11-E55F-E346967BB3D2}" v="33" dt="2024-01-11T20:09:52.113"/>
    <p1510:client id="{DD2FF4CE-6751-8F5A-070A-5169036A8473}" v="42" dt="2023-12-18T17:00:03.955"/>
    <p1510:client id="{EBF63394-7C17-48AE-AC8E-B2472A013A1B}" v="8" dt="2020-11-04T05:34:26.847"/>
    <p1510:client id="{F1DB8C6E-AEA2-3C00-8024-8C831AB4E778}" v="6" dt="2023-02-03T15:13:59.828"/>
    <p1510:client id="{FD1D54BD-9A82-034E-68F3-7018C24326E2}" v="89" dt="2022-09-16T16:59:06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43"/>
    <p:restoredTop sz="94663"/>
  </p:normalViewPr>
  <p:slideViewPr>
    <p:cSldViewPr snapToGrid="0" snapToObjects="1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notesViewPr>
    <p:cSldViewPr snapToGrid="0" snapToObjects="1"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3797D-FA8E-4C91-A550-DB433804793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70D7A5-2E30-4A7B-8E27-69939F235E41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B28949D1-5A15-44A7-B9B0-9356D8953754}" type="parTrans" cxnId="{F3592C57-76A2-4101-973B-7C7BE0812A5E}">
      <dgm:prSet/>
      <dgm:spPr/>
      <dgm:t>
        <a:bodyPr/>
        <a:lstStyle/>
        <a:p>
          <a:endParaRPr lang="en-US"/>
        </a:p>
      </dgm:t>
    </dgm:pt>
    <dgm:pt modelId="{14C46198-F637-43CC-BF3A-3D5429BBA24F}" type="sibTrans" cxnId="{F3592C57-76A2-4101-973B-7C7BE0812A5E}">
      <dgm:prSet/>
      <dgm:spPr/>
      <dgm:t>
        <a:bodyPr/>
        <a:lstStyle/>
        <a:p>
          <a:endParaRPr lang="en-US"/>
        </a:p>
      </dgm:t>
    </dgm:pt>
    <dgm:pt modelId="{605981D8-B5D5-41B7-B5A8-2714639A145C}">
      <dgm:prSet/>
      <dgm:spPr/>
      <dgm:t>
        <a:bodyPr/>
        <a:lstStyle/>
        <a:p>
          <a:r>
            <a:rPr lang="en-US" dirty="0"/>
            <a:t>Identify a real customer need</a:t>
          </a:r>
        </a:p>
      </dgm:t>
    </dgm:pt>
    <dgm:pt modelId="{51808CD4-BB55-496A-AE03-68E955747F70}" type="parTrans" cxnId="{6E5C062C-793B-44D3-A7AF-324D5E520EA0}">
      <dgm:prSet/>
      <dgm:spPr/>
      <dgm:t>
        <a:bodyPr/>
        <a:lstStyle/>
        <a:p>
          <a:endParaRPr lang="en-US"/>
        </a:p>
      </dgm:t>
    </dgm:pt>
    <dgm:pt modelId="{D49EA636-4AFC-43CF-9F6E-15966C43A0EA}" type="sibTrans" cxnId="{6E5C062C-793B-44D3-A7AF-324D5E520EA0}">
      <dgm:prSet/>
      <dgm:spPr/>
      <dgm:t>
        <a:bodyPr/>
        <a:lstStyle/>
        <a:p>
          <a:endParaRPr lang="en-US"/>
        </a:p>
      </dgm:t>
    </dgm:pt>
    <dgm:pt modelId="{6741307B-65EA-48E7-9011-D63800A9E184}">
      <dgm:prSet/>
      <dgm:spPr/>
      <dgm:t>
        <a:bodyPr/>
        <a:lstStyle/>
        <a:p>
          <a:r>
            <a:rPr lang="en-US" dirty="0"/>
            <a:t>Describe</a:t>
          </a:r>
        </a:p>
      </dgm:t>
    </dgm:pt>
    <dgm:pt modelId="{81FC8726-B302-4AC0-9072-34077D3B4D80}" type="parTrans" cxnId="{830621E4-E5EA-475C-AF7A-E59749D13FF2}">
      <dgm:prSet/>
      <dgm:spPr/>
      <dgm:t>
        <a:bodyPr/>
        <a:lstStyle/>
        <a:p>
          <a:endParaRPr lang="en-US"/>
        </a:p>
      </dgm:t>
    </dgm:pt>
    <dgm:pt modelId="{9C09DBE9-097A-475B-A0AF-CD2FAE52C61C}" type="sibTrans" cxnId="{830621E4-E5EA-475C-AF7A-E59749D13FF2}">
      <dgm:prSet/>
      <dgm:spPr/>
      <dgm:t>
        <a:bodyPr/>
        <a:lstStyle/>
        <a:p>
          <a:endParaRPr lang="en-US"/>
        </a:p>
      </dgm:t>
    </dgm:pt>
    <dgm:pt modelId="{60D170AA-08FB-4BC4-BF65-7601A48F737E}">
      <dgm:prSet/>
      <dgm:spPr/>
      <dgm:t>
        <a:bodyPr/>
        <a:lstStyle/>
        <a:p>
          <a:r>
            <a:rPr lang="en-US" dirty="0"/>
            <a:t>Describe a solution that is clear, understandable and meaningful for some set of customers – articulate the value proposition to those customers</a:t>
          </a:r>
        </a:p>
      </dgm:t>
    </dgm:pt>
    <dgm:pt modelId="{5A1FC45B-0684-453C-B629-194C4A6F8A5E}" type="parTrans" cxnId="{1ACFAD79-FF3E-494A-B595-3E63156C132A}">
      <dgm:prSet/>
      <dgm:spPr/>
      <dgm:t>
        <a:bodyPr/>
        <a:lstStyle/>
        <a:p>
          <a:endParaRPr lang="en-US"/>
        </a:p>
      </dgm:t>
    </dgm:pt>
    <dgm:pt modelId="{A08E9881-517E-4A3C-8C5A-66E161159AD6}" type="sibTrans" cxnId="{1ACFAD79-FF3E-494A-B595-3E63156C132A}">
      <dgm:prSet/>
      <dgm:spPr/>
      <dgm:t>
        <a:bodyPr/>
        <a:lstStyle/>
        <a:p>
          <a:endParaRPr lang="en-US"/>
        </a:p>
      </dgm:t>
    </dgm:pt>
    <dgm:pt modelId="{019D3D21-F212-4015-A88A-217500BD2B45}">
      <dgm:prSet/>
      <dgm:spPr/>
      <dgm:t>
        <a:bodyPr/>
        <a:lstStyle/>
        <a:p>
          <a:r>
            <a:rPr lang="en-US" dirty="0"/>
            <a:t>Show</a:t>
          </a:r>
        </a:p>
      </dgm:t>
    </dgm:pt>
    <dgm:pt modelId="{07DAD136-E7B5-4B9D-8239-0857356BFEF4}" type="parTrans" cxnId="{77D6ECBD-7EF3-4304-B1F8-470A016C0491}">
      <dgm:prSet/>
      <dgm:spPr/>
      <dgm:t>
        <a:bodyPr/>
        <a:lstStyle/>
        <a:p>
          <a:endParaRPr lang="en-US"/>
        </a:p>
      </dgm:t>
    </dgm:pt>
    <dgm:pt modelId="{F2098FCE-8936-49F6-ABF5-E368570413CE}" type="sibTrans" cxnId="{77D6ECBD-7EF3-4304-B1F8-470A016C0491}">
      <dgm:prSet/>
      <dgm:spPr/>
      <dgm:t>
        <a:bodyPr/>
        <a:lstStyle/>
        <a:p>
          <a:endParaRPr lang="en-US"/>
        </a:p>
      </dgm:t>
    </dgm:pt>
    <dgm:pt modelId="{A3E68077-C8E2-4B8D-BAD7-12BCE4DFFE2C}">
      <dgm:prSet/>
      <dgm:spPr/>
      <dgm:t>
        <a:bodyPr/>
        <a:lstStyle/>
        <a:p>
          <a:r>
            <a:rPr lang="en-US" dirty="0"/>
            <a:t>Show your advantage over competitors</a:t>
          </a:r>
        </a:p>
      </dgm:t>
    </dgm:pt>
    <dgm:pt modelId="{8C1F29CB-2F10-465F-BE9A-918BBEBE7B4A}" type="parTrans" cxnId="{DEC52F14-6E1B-4874-9C31-4818D707CA0A}">
      <dgm:prSet/>
      <dgm:spPr/>
      <dgm:t>
        <a:bodyPr/>
        <a:lstStyle/>
        <a:p>
          <a:endParaRPr lang="en-US"/>
        </a:p>
      </dgm:t>
    </dgm:pt>
    <dgm:pt modelId="{129B0A47-A09A-4682-8CE1-9A75C758B29C}" type="sibTrans" cxnId="{DEC52F14-6E1B-4874-9C31-4818D707CA0A}">
      <dgm:prSet/>
      <dgm:spPr/>
      <dgm:t>
        <a:bodyPr/>
        <a:lstStyle/>
        <a:p>
          <a:endParaRPr lang="en-US"/>
        </a:p>
      </dgm:t>
    </dgm:pt>
    <dgm:pt modelId="{C9815118-B160-4FA3-A1A1-65B141A6D14C}">
      <dgm:prSet/>
      <dgm:spPr/>
      <dgm:t>
        <a:bodyPr/>
        <a:lstStyle/>
        <a:p>
          <a:r>
            <a:rPr lang="en-US" dirty="0"/>
            <a:t>Provide</a:t>
          </a:r>
        </a:p>
      </dgm:t>
    </dgm:pt>
    <dgm:pt modelId="{00E06788-950D-41C1-B0B0-B2BEF9772DCE}" type="parTrans" cxnId="{D75BF7CA-74C1-4958-85DA-BD4BBA510CC0}">
      <dgm:prSet/>
      <dgm:spPr/>
      <dgm:t>
        <a:bodyPr/>
        <a:lstStyle/>
        <a:p>
          <a:endParaRPr lang="en-US"/>
        </a:p>
      </dgm:t>
    </dgm:pt>
    <dgm:pt modelId="{B16B287F-B6E2-48A0-8092-CA3A0165E33A}" type="sibTrans" cxnId="{D75BF7CA-74C1-4958-85DA-BD4BBA510CC0}">
      <dgm:prSet/>
      <dgm:spPr/>
      <dgm:t>
        <a:bodyPr/>
        <a:lstStyle/>
        <a:p>
          <a:endParaRPr lang="en-US"/>
        </a:p>
      </dgm:t>
    </dgm:pt>
    <dgm:pt modelId="{DFFAB85E-82B9-40D3-8795-21788F88FF55}">
      <dgm:prSet/>
      <dgm:spPr/>
      <dgm:t>
        <a:bodyPr/>
        <a:lstStyle/>
        <a:p>
          <a:r>
            <a:rPr lang="en-US" dirty="0"/>
            <a:t>Provide evidence of a large, growing market</a:t>
          </a:r>
        </a:p>
      </dgm:t>
    </dgm:pt>
    <dgm:pt modelId="{8B12593C-0DCA-424F-8ED9-CEC5699155B4}" type="parTrans" cxnId="{A2EA9A68-D1AB-451A-A233-C0A7F5738069}">
      <dgm:prSet/>
      <dgm:spPr/>
      <dgm:t>
        <a:bodyPr/>
        <a:lstStyle/>
        <a:p>
          <a:endParaRPr lang="en-US"/>
        </a:p>
      </dgm:t>
    </dgm:pt>
    <dgm:pt modelId="{52E19CA5-0AB3-45EA-AEA3-96B0209D4080}" type="sibTrans" cxnId="{A2EA9A68-D1AB-451A-A233-C0A7F5738069}">
      <dgm:prSet/>
      <dgm:spPr/>
      <dgm:t>
        <a:bodyPr/>
        <a:lstStyle/>
        <a:p>
          <a:endParaRPr lang="en-US"/>
        </a:p>
      </dgm:t>
    </dgm:pt>
    <dgm:pt modelId="{CBC08891-9AAC-458A-9D46-D6C9A65EBBB8}">
      <dgm:prSet/>
      <dgm:spPr/>
      <dgm:t>
        <a:bodyPr/>
        <a:lstStyle/>
        <a:p>
          <a:r>
            <a:rPr lang="en-US" dirty="0"/>
            <a:t>Explain</a:t>
          </a:r>
        </a:p>
      </dgm:t>
    </dgm:pt>
    <dgm:pt modelId="{36048DBA-27F5-486F-9D3B-2EC099AD65F4}" type="parTrans" cxnId="{ECE4F466-8305-499F-BCD3-9D17C6D41206}">
      <dgm:prSet/>
      <dgm:spPr/>
      <dgm:t>
        <a:bodyPr/>
        <a:lstStyle/>
        <a:p>
          <a:endParaRPr lang="en-US"/>
        </a:p>
      </dgm:t>
    </dgm:pt>
    <dgm:pt modelId="{BD76A0F7-80F0-442B-8FF3-A0CA1C7C2958}" type="sibTrans" cxnId="{ECE4F466-8305-499F-BCD3-9D17C6D41206}">
      <dgm:prSet/>
      <dgm:spPr/>
      <dgm:t>
        <a:bodyPr/>
        <a:lstStyle/>
        <a:p>
          <a:endParaRPr lang="en-US"/>
        </a:p>
      </dgm:t>
    </dgm:pt>
    <dgm:pt modelId="{EABF52F3-6D12-4EF5-9066-1E3794D69971}">
      <dgm:prSet/>
      <dgm:spPr/>
      <dgm:t>
        <a:bodyPr/>
        <a:lstStyle/>
        <a:p>
          <a:r>
            <a:rPr lang="en-US" dirty="0"/>
            <a:t>Explain how you will deliver the solution to your customer affordably and effectively</a:t>
          </a:r>
        </a:p>
      </dgm:t>
    </dgm:pt>
    <dgm:pt modelId="{3E66176B-DB03-46CA-8842-90BCC19801A8}" type="parTrans" cxnId="{184DB798-BE17-494A-BF6F-629928CC3D88}">
      <dgm:prSet/>
      <dgm:spPr/>
      <dgm:t>
        <a:bodyPr/>
        <a:lstStyle/>
        <a:p>
          <a:endParaRPr lang="en-US"/>
        </a:p>
      </dgm:t>
    </dgm:pt>
    <dgm:pt modelId="{5DFA8D3E-FD77-4FF3-B66B-11D7BB55A2BA}" type="sibTrans" cxnId="{184DB798-BE17-494A-BF6F-629928CC3D88}">
      <dgm:prSet/>
      <dgm:spPr/>
      <dgm:t>
        <a:bodyPr/>
        <a:lstStyle/>
        <a:p>
          <a:endParaRPr lang="en-US"/>
        </a:p>
      </dgm:t>
    </dgm:pt>
    <dgm:pt modelId="{F62175E1-DDF7-4EE7-8097-122EDE242F46}">
      <dgm:prSet/>
      <dgm:spPr/>
      <dgm:t>
        <a:bodyPr/>
        <a:lstStyle/>
        <a:p>
          <a:r>
            <a:rPr lang="en-US" dirty="0"/>
            <a:t>Tell</a:t>
          </a:r>
        </a:p>
      </dgm:t>
    </dgm:pt>
    <dgm:pt modelId="{DEE56B98-5C03-4C7B-9902-34869B3577E1}" type="parTrans" cxnId="{FA3C29AC-E825-4E13-AD42-703FA8EACE7F}">
      <dgm:prSet/>
      <dgm:spPr/>
      <dgm:t>
        <a:bodyPr/>
        <a:lstStyle/>
        <a:p>
          <a:endParaRPr lang="en-US"/>
        </a:p>
      </dgm:t>
    </dgm:pt>
    <dgm:pt modelId="{E8D0B89E-1948-4653-9E69-65FE1181D075}" type="sibTrans" cxnId="{FA3C29AC-E825-4E13-AD42-703FA8EACE7F}">
      <dgm:prSet/>
      <dgm:spPr/>
      <dgm:t>
        <a:bodyPr/>
        <a:lstStyle/>
        <a:p>
          <a:endParaRPr lang="en-US"/>
        </a:p>
      </dgm:t>
    </dgm:pt>
    <dgm:pt modelId="{BEC18DA2-0C8B-4F20-806B-9A83DD01B7C6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How</a:t>
          </a:r>
          <a:r>
            <a:rPr lang="en-US"/>
            <a:t> the venture will make money (revenue model)</a:t>
          </a:r>
        </a:p>
      </dgm:t>
    </dgm:pt>
    <dgm:pt modelId="{95B89A7C-C712-4F22-A412-B4AE7ACAB9E0}" type="parTrans" cxnId="{5DC3EFFA-C184-43D3-9603-9189DB0A8936}">
      <dgm:prSet/>
      <dgm:spPr/>
      <dgm:t>
        <a:bodyPr/>
        <a:lstStyle/>
        <a:p>
          <a:endParaRPr lang="en-US"/>
        </a:p>
      </dgm:t>
    </dgm:pt>
    <dgm:pt modelId="{DDB9A9C0-C580-488E-9133-F1C9B792F124}" type="sibTrans" cxnId="{5DC3EFFA-C184-43D3-9603-9189DB0A8936}">
      <dgm:prSet/>
      <dgm:spPr/>
      <dgm:t>
        <a:bodyPr/>
        <a:lstStyle/>
        <a:p>
          <a:endParaRPr lang="en-US"/>
        </a:p>
      </dgm:t>
    </dgm:pt>
    <dgm:pt modelId="{DAA4CCD3-29D7-4607-B2E8-1495DE23FB93}">
      <dgm:prSet/>
      <dgm:spPr/>
      <dgm:t>
        <a:bodyPr/>
        <a:lstStyle/>
        <a:p>
          <a:r>
            <a:rPr lang="en-US" dirty="0"/>
            <a:t>Show</a:t>
          </a:r>
        </a:p>
      </dgm:t>
    </dgm:pt>
    <dgm:pt modelId="{A534623A-8571-4776-9BBD-232BF64DB1E2}" type="parTrans" cxnId="{94D8A8EA-EA43-4394-90E9-13815513E9F3}">
      <dgm:prSet/>
      <dgm:spPr/>
      <dgm:t>
        <a:bodyPr/>
        <a:lstStyle/>
        <a:p>
          <a:endParaRPr lang="en-US"/>
        </a:p>
      </dgm:t>
    </dgm:pt>
    <dgm:pt modelId="{F83624CD-9AC2-4BC2-873C-A35CF6F7DE31}" type="sibTrans" cxnId="{94D8A8EA-EA43-4394-90E9-13815513E9F3}">
      <dgm:prSet/>
      <dgm:spPr/>
      <dgm:t>
        <a:bodyPr/>
        <a:lstStyle/>
        <a:p>
          <a:endParaRPr lang="en-US"/>
        </a:p>
      </dgm:t>
    </dgm:pt>
    <dgm:pt modelId="{90CCAE08-3243-4CDF-97B9-034E5C02E896}">
      <dgm:prSet/>
      <dgm:spPr/>
      <dgm:t>
        <a:bodyPr/>
        <a:lstStyle/>
        <a:p>
          <a:r>
            <a:rPr lang="en-US" dirty="0"/>
            <a:t>Show why deal is good for the investor</a:t>
          </a:r>
        </a:p>
      </dgm:t>
    </dgm:pt>
    <dgm:pt modelId="{069CD78E-6D93-47CA-BFB8-99DC74497CD7}" type="parTrans" cxnId="{10FDA8C6-8EDA-4F59-A482-92489BC5E8B6}">
      <dgm:prSet/>
      <dgm:spPr/>
      <dgm:t>
        <a:bodyPr/>
        <a:lstStyle/>
        <a:p>
          <a:endParaRPr lang="en-US"/>
        </a:p>
      </dgm:t>
    </dgm:pt>
    <dgm:pt modelId="{A215E0B8-77EE-41F9-BBD3-F1F8A737ED07}" type="sibTrans" cxnId="{10FDA8C6-8EDA-4F59-A482-92489BC5E8B6}">
      <dgm:prSet/>
      <dgm:spPr/>
      <dgm:t>
        <a:bodyPr/>
        <a:lstStyle/>
        <a:p>
          <a:endParaRPr lang="en-US"/>
        </a:p>
      </dgm:t>
    </dgm:pt>
    <dgm:pt modelId="{93D8DB23-9E2B-40CA-B16A-035134328EA2}" type="pres">
      <dgm:prSet presAssocID="{F6B3797D-FA8E-4C91-A550-DB433804793C}" presName="Name0" presStyleCnt="0">
        <dgm:presLayoutVars>
          <dgm:dir/>
          <dgm:animLvl val="lvl"/>
          <dgm:resizeHandles val="exact"/>
        </dgm:presLayoutVars>
      </dgm:prSet>
      <dgm:spPr/>
    </dgm:pt>
    <dgm:pt modelId="{9BE7079F-8A76-493D-BA92-51AAD12E6FCC}" type="pres">
      <dgm:prSet presAssocID="{DAA4CCD3-29D7-4607-B2E8-1495DE23FB93}" presName="boxAndChildren" presStyleCnt="0"/>
      <dgm:spPr/>
    </dgm:pt>
    <dgm:pt modelId="{BBC70D84-1AF5-460F-BE38-F5CF1DD75A5E}" type="pres">
      <dgm:prSet presAssocID="{DAA4CCD3-29D7-4607-B2E8-1495DE23FB93}" presName="parentTextBox" presStyleLbl="alignNode1" presStyleIdx="0" presStyleCnt="7"/>
      <dgm:spPr/>
    </dgm:pt>
    <dgm:pt modelId="{913C570F-8563-4A4F-9637-6FFCEB14E71F}" type="pres">
      <dgm:prSet presAssocID="{DAA4CCD3-29D7-4607-B2E8-1495DE23FB93}" presName="descendantBox" presStyleLbl="bgAccFollowNode1" presStyleIdx="0" presStyleCnt="7"/>
      <dgm:spPr/>
    </dgm:pt>
    <dgm:pt modelId="{5EC7E237-A57D-4DE2-9EAB-B96F1C761F35}" type="pres">
      <dgm:prSet presAssocID="{E8D0B89E-1948-4653-9E69-65FE1181D075}" presName="sp" presStyleCnt="0"/>
      <dgm:spPr/>
    </dgm:pt>
    <dgm:pt modelId="{65B6A1B2-66D3-4505-AD4A-5DF3CC1155FC}" type="pres">
      <dgm:prSet presAssocID="{F62175E1-DDF7-4EE7-8097-122EDE242F46}" presName="arrowAndChildren" presStyleCnt="0"/>
      <dgm:spPr/>
    </dgm:pt>
    <dgm:pt modelId="{7FF99252-143E-49FF-AD66-39F32BB6C2DA}" type="pres">
      <dgm:prSet presAssocID="{F62175E1-DDF7-4EE7-8097-122EDE242F46}" presName="parentTextArrow" presStyleLbl="node1" presStyleIdx="0" presStyleCnt="0"/>
      <dgm:spPr/>
    </dgm:pt>
    <dgm:pt modelId="{B6AA2C06-093C-474D-B0BE-095CD77CBFAE}" type="pres">
      <dgm:prSet presAssocID="{F62175E1-DDF7-4EE7-8097-122EDE242F46}" presName="arrow" presStyleLbl="alignNode1" presStyleIdx="1" presStyleCnt="7"/>
      <dgm:spPr/>
    </dgm:pt>
    <dgm:pt modelId="{ECF6AC26-4327-4611-A7AA-48687D7D68EE}" type="pres">
      <dgm:prSet presAssocID="{F62175E1-DDF7-4EE7-8097-122EDE242F46}" presName="descendantArrow" presStyleLbl="bgAccFollowNode1" presStyleIdx="1" presStyleCnt="7"/>
      <dgm:spPr/>
    </dgm:pt>
    <dgm:pt modelId="{437490A0-3DDF-455C-9B05-C52DEB97231C}" type="pres">
      <dgm:prSet presAssocID="{BD76A0F7-80F0-442B-8FF3-A0CA1C7C2958}" presName="sp" presStyleCnt="0"/>
      <dgm:spPr/>
    </dgm:pt>
    <dgm:pt modelId="{832E4C0C-99AF-43A6-AE56-D10A255DF17D}" type="pres">
      <dgm:prSet presAssocID="{CBC08891-9AAC-458A-9D46-D6C9A65EBBB8}" presName="arrowAndChildren" presStyleCnt="0"/>
      <dgm:spPr/>
    </dgm:pt>
    <dgm:pt modelId="{6EBA99FE-C2DE-4332-A49B-BD7F967241BD}" type="pres">
      <dgm:prSet presAssocID="{CBC08891-9AAC-458A-9D46-D6C9A65EBBB8}" presName="parentTextArrow" presStyleLbl="node1" presStyleIdx="0" presStyleCnt="0"/>
      <dgm:spPr/>
    </dgm:pt>
    <dgm:pt modelId="{4C64F754-2D0C-4E17-A3D3-2B4FE2B0F4BF}" type="pres">
      <dgm:prSet presAssocID="{CBC08891-9AAC-458A-9D46-D6C9A65EBBB8}" presName="arrow" presStyleLbl="alignNode1" presStyleIdx="2" presStyleCnt="7"/>
      <dgm:spPr/>
    </dgm:pt>
    <dgm:pt modelId="{0297476C-270F-406F-A92C-AFC4421D9844}" type="pres">
      <dgm:prSet presAssocID="{CBC08891-9AAC-458A-9D46-D6C9A65EBBB8}" presName="descendantArrow" presStyleLbl="bgAccFollowNode1" presStyleIdx="2" presStyleCnt="7"/>
      <dgm:spPr/>
    </dgm:pt>
    <dgm:pt modelId="{FD72A716-E1DF-415F-BA67-91BEBEFFD2D2}" type="pres">
      <dgm:prSet presAssocID="{B16B287F-B6E2-48A0-8092-CA3A0165E33A}" presName="sp" presStyleCnt="0"/>
      <dgm:spPr/>
    </dgm:pt>
    <dgm:pt modelId="{7004A8C6-379A-46F2-8BA5-607D09504253}" type="pres">
      <dgm:prSet presAssocID="{C9815118-B160-4FA3-A1A1-65B141A6D14C}" presName="arrowAndChildren" presStyleCnt="0"/>
      <dgm:spPr/>
    </dgm:pt>
    <dgm:pt modelId="{F639498C-5CAC-488A-8F61-A4804DD79F94}" type="pres">
      <dgm:prSet presAssocID="{C9815118-B160-4FA3-A1A1-65B141A6D14C}" presName="parentTextArrow" presStyleLbl="node1" presStyleIdx="0" presStyleCnt="0"/>
      <dgm:spPr/>
    </dgm:pt>
    <dgm:pt modelId="{3F0F6E62-BF31-4B8E-8F3F-451EA76CD04E}" type="pres">
      <dgm:prSet presAssocID="{C9815118-B160-4FA3-A1A1-65B141A6D14C}" presName="arrow" presStyleLbl="alignNode1" presStyleIdx="3" presStyleCnt="7"/>
      <dgm:spPr/>
    </dgm:pt>
    <dgm:pt modelId="{D0ED00CB-48A8-456F-A3E6-1129F37F557A}" type="pres">
      <dgm:prSet presAssocID="{C9815118-B160-4FA3-A1A1-65B141A6D14C}" presName="descendantArrow" presStyleLbl="bgAccFollowNode1" presStyleIdx="3" presStyleCnt="7"/>
      <dgm:spPr/>
    </dgm:pt>
    <dgm:pt modelId="{154B9270-7563-4614-B17E-0646F947937F}" type="pres">
      <dgm:prSet presAssocID="{F2098FCE-8936-49F6-ABF5-E368570413CE}" presName="sp" presStyleCnt="0"/>
      <dgm:spPr/>
    </dgm:pt>
    <dgm:pt modelId="{C81C595C-3AB7-4A55-B93D-909BD7ACE6DD}" type="pres">
      <dgm:prSet presAssocID="{019D3D21-F212-4015-A88A-217500BD2B45}" presName="arrowAndChildren" presStyleCnt="0"/>
      <dgm:spPr/>
    </dgm:pt>
    <dgm:pt modelId="{1F5CA636-1B2C-4BF1-9041-007336F90D41}" type="pres">
      <dgm:prSet presAssocID="{019D3D21-F212-4015-A88A-217500BD2B45}" presName="parentTextArrow" presStyleLbl="node1" presStyleIdx="0" presStyleCnt="0"/>
      <dgm:spPr/>
    </dgm:pt>
    <dgm:pt modelId="{D68CF81B-E756-4CA8-A433-1FC13226CFF4}" type="pres">
      <dgm:prSet presAssocID="{019D3D21-F212-4015-A88A-217500BD2B45}" presName="arrow" presStyleLbl="alignNode1" presStyleIdx="4" presStyleCnt="7"/>
      <dgm:spPr/>
    </dgm:pt>
    <dgm:pt modelId="{24232450-F93F-46F4-AB15-6A8C504B597C}" type="pres">
      <dgm:prSet presAssocID="{019D3D21-F212-4015-A88A-217500BD2B45}" presName="descendantArrow" presStyleLbl="bgAccFollowNode1" presStyleIdx="4" presStyleCnt="7"/>
      <dgm:spPr/>
    </dgm:pt>
    <dgm:pt modelId="{0E5E4625-01CC-411D-8E75-C9BF9B90C81E}" type="pres">
      <dgm:prSet presAssocID="{9C09DBE9-097A-475B-A0AF-CD2FAE52C61C}" presName="sp" presStyleCnt="0"/>
      <dgm:spPr/>
    </dgm:pt>
    <dgm:pt modelId="{BA91F689-3799-4807-8D53-F3939132E72E}" type="pres">
      <dgm:prSet presAssocID="{6741307B-65EA-48E7-9011-D63800A9E184}" presName="arrowAndChildren" presStyleCnt="0"/>
      <dgm:spPr/>
    </dgm:pt>
    <dgm:pt modelId="{99027C1D-CD3D-470F-BBC3-615A7C66CC4C}" type="pres">
      <dgm:prSet presAssocID="{6741307B-65EA-48E7-9011-D63800A9E184}" presName="parentTextArrow" presStyleLbl="node1" presStyleIdx="0" presStyleCnt="0"/>
      <dgm:spPr/>
    </dgm:pt>
    <dgm:pt modelId="{758454CA-EDF4-4AC0-8434-CACC29F79EFB}" type="pres">
      <dgm:prSet presAssocID="{6741307B-65EA-48E7-9011-D63800A9E184}" presName="arrow" presStyleLbl="alignNode1" presStyleIdx="5" presStyleCnt="7"/>
      <dgm:spPr/>
    </dgm:pt>
    <dgm:pt modelId="{09369792-73D6-40F8-9F9F-4036A820BEE3}" type="pres">
      <dgm:prSet presAssocID="{6741307B-65EA-48E7-9011-D63800A9E184}" presName="descendantArrow" presStyleLbl="bgAccFollowNode1" presStyleIdx="5" presStyleCnt="7"/>
      <dgm:spPr/>
    </dgm:pt>
    <dgm:pt modelId="{88AEA856-A166-46EE-B8E4-52ECB2956B4A}" type="pres">
      <dgm:prSet presAssocID="{14C46198-F637-43CC-BF3A-3D5429BBA24F}" presName="sp" presStyleCnt="0"/>
      <dgm:spPr/>
    </dgm:pt>
    <dgm:pt modelId="{789AA1CE-5158-49D8-8F9D-7D62DB5034D0}" type="pres">
      <dgm:prSet presAssocID="{E670D7A5-2E30-4A7B-8E27-69939F235E41}" presName="arrowAndChildren" presStyleCnt="0"/>
      <dgm:spPr/>
    </dgm:pt>
    <dgm:pt modelId="{1A6B189C-65EC-47D5-B2DE-7A20738AEE4A}" type="pres">
      <dgm:prSet presAssocID="{E670D7A5-2E30-4A7B-8E27-69939F235E41}" presName="parentTextArrow" presStyleLbl="node1" presStyleIdx="0" presStyleCnt="0"/>
      <dgm:spPr/>
    </dgm:pt>
    <dgm:pt modelId="{D85D3813-C69E-42DF-AAA4-A8C4AA99FEC2}" type="pres">
      <dgm:prSet presAssocID="{E670D7A5-2E30-4A7B-8E27-69939F235E41}" presName="arrow" presStyleLbl="alignNode1" presStyleIdx="6" presStyleCnt="7"/>
      <dgm:spPr/>
    </dgm:pt>
    <dgm:pt modelId="{9118467C-D1FC-4531-8F07-87EF1FD5BC48}" type="pres">
      <dgm:prSet presAssocID="{E670D7A5-2E30-4A7B-8E27-69939F235E41}" presName="descendantArrow" presStyleLbl="bgAccFollowNode1" presStyleIdx="6" presStyleCnt="7"/>
      <dgm:spPr/>
    </dgm:pt>
  </dgm:ptLst>
  <dgm:cxnLst>
    <dgm:cxn modelId="{D9951E09-2D3E-4606-AEB1-38D8B3BD6402}" type="presOf" srcId="{6741307B-65EA-48E7-9011-D63800A9E184}" destId="{758454CA-EDF4-4AC0-8434-CACC29F79EFB}" srcOrd="1" destOrd="0" presId="urn:microsoft.com/office/officeart/2016/7/layout/VerticalDownArrowProcess"/>
    <dgm:cxn modelId="{DEC52F14-6E1B-4874-9C31-4818D707CA0A}" srcId="{019D3D21-F212-4015-A88A-217500BD2B45}" destId="{A3E68077-C8E2-4B8D-BAD7-12BCE4DFFE2C}" srcOrd="0" destOrd="0" parTransId="{8C1F29CB-2F10-465F-BE9A-918BBEBE7B4A}" sibTransId="{129B0A47-A09A-4682-8CE1-9A75C758B29C}"/>
    <dgm:cxn modelId="{D728E618-67EB-4A10-BB62-8429422D1210}" type="presOf" srcId="{CBC08891-9AAC-458A-9D46-D6C9A65EBBB8}" destId="{4C64F754-2D0C-4E17-A3D3-2B4FE2B0F4BF}" srcOrd="1" destOrd="0" presId="urn:microsoft.com/office/officeart/2016/7/layout/VerticalDownArrowProcess"/>
    <dgm:cxn modelId="{6E5C062C-793B-44D3-A7AF-324D5E520EA0}" srcId="{E670D7A5-2E30-4A7B-8E27-69939F235E41}" destId="{605981D8-B5D5-41B7-B5A8-2714639A145C}" srcOrd="0" destOrd="0" parTransId="{51808CD4-BB55-496A-AE03-68E955747F70}" sibTransId="{D49EA636-4AFC-43CF-9F6E-15966C43A0EA}"/>
    <dgm:cxn modelId="{FB664D36-F0CE-4194-82A0-02A270D82F59}" type="presOf" srcId="{A3E68077-C8E2-4B8D-BAD7-12BCE4DFFE2C}" destId="{24232450-F93F-46F4-AB15-6A8C504B597C}" srcOrd="0" destOrd="0" presId="urn:microsoft.com/office/officeart/2016/7/layout/VerticalDownArrowProcess"/>
    <dgm:cxn modelId="{55DD5336-902F-4289-8718-ECDBA8319A17}" type="presOf" srcId="{EABF52F3-6D12-4EF5-9066-1E3794D69971}" destId="{0297476C-270F-406F-A92C-AFC4421D9844}" srcOrd="0" destOrd="0" presId="urn:microsoft.com/office/officeart/2016/7/layout/VerticalDownArrowProcess"/>
    <dgm:cxn modelId="{0897DD5E-A3A7-43EF-8E34-F6ADDD650946}" type="presOf" srcId="{BEC18DA2-0C8B-4F20-806B-9A83DD01B7C6}" destId="{ECF6AC26-4327-4611-A7AA-48687D7D68EE}" srcOrd="0" destOrd="0" presId="urn:microsoft.com/office/officeart/2016/7/layout/VerticalDownArrowProcess"/>
    <dgm:cxn modelId="{14B63545-E15B-4B5F-9076-EB4E858D5F5B}" type="presOf" srcId="{019D3D21-F212-4015-A88A-217500BD2B45}" destId="{1F5CA636-1B2C-4BF1-9041-007336F90D41}" srcOrd="0" destOrd="0" presId="urn:microsoft.com/office/officeart/2016/7/layout/VerticalDownArrowProcess"/>
    <dgm:cxn modelId="{ECE4F466-8305-499F-BCD3-9D17C6D41206}" srcId="{F6B3797D-FA8E-4C91-A550-DB433804793C}" destId="{CBC08891-9AAC-458A-9D46-D6C9A65EBBB8}" srcOrd="4" destOrd="0" parTransId="{36048DBA-27F5-486F-9D3B-2EC099AD65F4}" sibTransId="{BD76A0F7-80F0-442B-8FF3-A0CA1C7C2958}"/>
    <dgm:cxn modelId="{A2EA9A68-D1AB-451A-A233-C0A7F5738069}" srcId="{C9815118-B160-4FA3-A1A1-65B141A6D14C}" destId="{DFFAB85E-82B9-40D3-8795-21788F88FF55}" srcOrd="0" destOrd="0" parTransId="{8B12593C-0DCA-424F-8ED9-CEC5699155B4}" sibTransId="{52E19CA5-0AB3-45EA-AEA3-96B0209D4080}"/>
    <dgm:cxn modelId="{F3592C57-76A2-4101-973B-7C7BE0812A5E}" srcId="{F6B3797D-FA8E-4C91-A550-DB433804793C}" destId="{E670D7A5-2E30-4A7B-8E27-69939F235E41}" srcOrd="0" destOrd="0" parTransId="{B28949D1-5A15-44A7-B9B0-9356D8953754}" sibTransId="{14C46198-F637-43CC-BF3A-3D5429BBA24F}"/>
    <dgm:cxn modelId="{673A7F58-E906-4CAB-B01C-936F067C856B}" type="presOf" srcId="{C9815118-B160-4FA3-A1A1-65B141A6D14C}" destId="{F639498C-5CAC-488A-8F61-A4804DD79F94}" srcOrd="0" destOrd="0" presId="urn:microsoft.com/office/officeart/2016/7/layout/VerticalDownArrowProcess"/>
    <dgm:cxn modelId="{1ACFAD79-FF3E-494A-B595-3E63156C132A}" srcId="{6741307B-65EA-48E7-9011-D63800A9E184}" destId="{60D170AA-08FB-4BC4-BF65-7601A48F737E}" srcOrd="0" destOrd="0" parTransId="{5A1FC45B-0684-453C-B629-194C4A6F8A5E}" sibTransId="{A08E9881-517E-4A3C-8C5A-66E161159AD6}"/>
    <dgm:cxn modelId="{F010EB79-D18A-4C18-9684-ED810C6FEF6A}" type="presOf" srcId="{F62175E1-DDF7-4EE7-8097-122EDE242F46}" destId="{7FF99252-143E-49FF-AD66-39F32BB6C2DA}" srcOrd="0" destOrd="0" presId="urn:microsoft.com/office/officeart/2016/7/layout/VerticalDownArrowProcess"/>
    <dgm:cxn modelId="{47D31782-D743-4DCB-9492-AFFDACE4D821}" type="presOf" srcId="{DFFAB85E-82B9-40D3-8795-21788F88FF55}" destId="{D0ED00CB-48A8-456F-A3E6-1129F37F557A}" srcOrd="0" destOrd="0" presId="urn:microsoft.com/office/officeart/2016/7/layout/VerticalDownArrowProcess"/>
    <dgm:cxn modelId="{94B68C89-E1D6-4111-A8FC-DBC501B48796}" type="presOf" srcId="{E670D7A5-2E30-4A7B-8E27-69939F235E41}" destId="{1A6B189C-65EC-47D5-B2DE-7A20738AEE4A}" srcOrd="0" destOrd="0" presId="urn:microsoft.com/office/officeart/2016/7/layout/VerticalDownArrowProcess"/>
    <dgm:cxn modelId="{8EA4CF96-0CBE-4B19-A7F8-676B96A15CD8}" type="presOf" srcId="{60D170AA-08FB-4BC4-BF65-7601A48F737E}" destId="{09369792-73D6-40F8-9F9F-4036A820BEE3}" srcOrd="0" destOrd="0" presId="urn:microsoft.com/office/officeart/2016/7/layout/VerticalDownArrowProcess"/>
    <dgm:cxn modelId="{184DB798-BE17-494A-BF6F-629928CC3D88}" srcId="{CBC08891-9AAC-458A-9D46-D6C9A65EBBB8}" destId="{EABF52F3-6D12-4EF5-9066-1E3794D69971}" srcOrd="0" destOrd="0" parTransId="{3E66176B-DB03-46CA-8842-90BCC19801A8}" sibTransId="{5DFA8D3E-FD77-4FF3-B66B-11D7BB55A2BA}"/>
    <dgm:cxn modelId="{057CCC9F-E90B-4983-ADD2-BCAC0490019A}" type="presOf" srcId="{DAA4CCD3-29D7-4607-B2E8-1495DE23FB93}" destId="{BBC70D84-1AF5-460F-BE38-F5CF1DD75A5E}" srcOrd="0" destOrd="0" presId="urn:microsoft.com/office/officeart/2016/7/layout/VerticalDownArrowProcess"/>
    <dgm:cxn modelId="{BEEE10A2-6D3D-4F1C-820C-86D62F03ACB0}" type="presOf" srcId="{F62175E1-DDF7-4EE7-8097-122EDE242F46}" destId="{B6AA2C06-093C-474D-B0BE-095CD77CBFAE}" srcOrd="1" destOrd="0" presId="urn:microsoft.com/office/officeart/2016/7/layout/VerticalDownArrowProcess"/>
    <dgm:cxn modelId="{FA3C29AC-E825-4E13-AD42-703FA8EACE7F}" srcId="{F6B3797D-FA8E-4C91-A550-DB433804793C}" destId="{F62175E1-DDF7-4EE7-8097-122EDE242F46}" srcOrd="5" destOrd="0" parTransId="{DEE56B98-5C03-4C7B-9902-34869B3577E1}" sibTransId="{E8D0B89E-1948-4653-9E69-65FE1181D075}"/>
    <dgm:cxn modelId="{77D6ECBD-7EF3-4304-B1F8-470A016C0491}" srcId="{F6B3797D-FA8E-4C91-A550-DB433804793C}" destId="{019D3D21-F212-4015-A88A-217500BD2B45}" srcOrd="2" destOrd="0" parTransId="{07DAD136-E7B5-4B9D-8239-0857356BFEF4}" sibTransId="{F2098FCE-8936-49F6-ABF5-E368570413CE}"/>
    <dgm:cxn modelId="{10FDA8C6-8EDA-4F59-A482-92489BC5E8B6}" srcId="{DAA4CCD3-29D7-4607-B2E8-1495DE23FB93}" destId="{90CCAE08-3243-4CDF-97B9-034E5C02E896}" srcOrd="0" destOrd="0" parTransId="{069CD78E-6D93-47CA-BFB8-99DC74497CD7}" sibTransId="{A215E0B8-77EE-41F9-BBD3-F1F8A737ED07}"/>
    <dgm:cxn modelId="{F74EEFC7-2B02-4FBB-9CD0-548E72D2AE96}" type="presOf" srcId="{019D3D21-F212-4015-A88A-217500BD2B45}" destId="{D68CF81B-E756-4CA8-A433-1FC13226CFF4}" srcOrd="1" destOrd="0" presId="urn:microsoft.com/office/officeart/2016/7/layout/VerticalDownArrowProcess"/>
    <dgm:cxn modelId="{AA1FA0C9-7AB9-4C04-8462-667D339A14DD}" type="presOf" srcId="{90CCAE08-3243-4CDF-97B9-034E5C02E896}" destId="{913C570F-8563-4A4F-9637-6FFCEB14E71F}" srcOrd="0" destOrd="0" presId="urn:microsoft.com/office/officeart/2016/7/layout/VerticalDownArrowProcess"/>
    <dgm:cxn modelId="{D75BF7CA-74C1-4958-85DA-BD4BBA510CC0}" srcId="{F6B3797D-FA8E-4C91-A550-DB433804793C}" destId="{C9815118-B160-4FA3-A1A1-65B141A6D14C}" srcOrd="3" destOrd="0" parTransId="{00E06788-950D-41C1-B0B0-B2BEF9772DCE}" sibTransId="{B16B287F-B6E2-48A0-8092-CA3A0165E33A}"/>
    <dgm:cxn modelId="{7394E6D5-EDD5-4963-8E7D-259F81486BFC}" type="presOf" srcId="{C9815118-B160-4FA3-A1A1-65B141A6D14C}" destId="{3F0F6E62-BF31-4B8E-8F3F-451EA76CD04E}" srcOrd="1" destOrd="0" presId="urn:microsoft.com/office/officeart/2016/7/layout/VerticalDownArrowProcess"/>
    <dgm:cxn modelId="{830621E4-E5EA-475C-AF7A-E59749D13FF2}" srcId="{F6B3797D-FA8E-4C91-A550-DB433804793C}" destId="{6741307B-65EA-48E7-9011-D63800A9E184}" srcOrd="1" destOrd="0" parTransId="{81FC8726-B302-4AC0-9072-34077D3B4D80}" sibTransId="{9C09DBE9-097A-475B-A0AF-CD2FAE52C61C}"/>
    <dgm:cxn modelId="{94D8A8EA-EA43-4394-90E9-13815513E9F3}" srcId="{F6B3797D-FA8E-4C91-A550-DB433804793C}" destId="{DAA4CCD3-29D7-4607-B2E8-1495DE23FB93}" srcOrd="6" destOrd="0" parTransId="{A534623A-8571-4776-9BBD-232BF64DB1E2}" sibTransId="{F83624CD-9AC2-4BC2-873C-A35CF6F7DE31}"/>
    <dgm:cxn modelId="{721E04EC-2D6B-41E4-B233-21B610A5A3C2}" type="presOf" srcId="{605981D8-B5D5-41B7-B5A8-2714639A145C}" destId="{9118467C-D1FC-4531-8F07-87EF1FD5BC48}" srcOrd="0" destOrd="0" presId="urn:microsoft.com/office/officeart/2016/7/layout/VerticalDownArrowProcess"/>
    <dgm:cxn modelId="{BB2D5BEE-EF44-4AC7-A400-66F8481914B7}" type="presOf" srcId="{F6B3797D-FA8E-4C91-A550-DB433804793C}" destId="{93D8DB23-9E2B-40CA-B16A-035134328EA2}" srcOrd="0" destOrd="0" presId="urn:microsoft.com/office/officeart/2016/7/layout/VerticalDownArrowProcess"/>
    <dgm:cxn modelId="{078B70F2-2CF2-474B-9366-9149370A41E6}" type="presOf" srcId="{CBC08891-9AAC-458A-9D46-D6C9A65EBBB8}" destId="{6EBA99FE-C2DE-4332-A49B-BD7F967241BD}" srcOrd="0" destOrd="0" presId="urn:microsoft.com/office/officeart/2016/7/layout/VerticalDownArrowProcess"/>
    <dgm:cxn modelId="{C2CA84F3-6685-4EAD-9CB2-57F1D6885C05}" type="presOf" srcId="{E670D7A5-2E30-4A7B-8E27-69939F235E41}" destId="{D85D3813-C69E-42DF-AAA4-A8C4AA99FEC2}" srcOrd="1" destOrd="0" presId="urn:microsoft.com/office/officeart/2016/7/layout/VerticalDownArrowProcess"/>
    <dgm:cxn modelId="{585A73F9-319F-41AC-8543-76D1725804D7}" type="presOf" srcId="{6741307B-65EA-48E7-9011-D63800A9E184}" destId="{99027C1D-CD3D-470F-BBC3-615A7C66CC4C}" srcOrd="0" destOrd="0" presId="urn:microsoft.com/office/officeart/2016/7/layout/VerticalDownArrowProcess"/>
    <dgm:cxn modelId="{5DC3EFFA-C184-43D3-9603-9189DB0A8936}" srcId="{F62175E1-DDF7-4EE7-8097-122EDE242F46}" destId="{BEC18DA2-0C8B-4F20-806B-9A83DD01B7C6}" srcOrd="0" destOrd="0" parTransId="{95B89A7C-C712-4F22-A412-B4AE7ACAB9E0}" sibTransId="{DDB9A9C0-C580-488E-9133-F1C9B792F124}"/>
    <dgm:cxn modelId="{1EBF4E89-230F-411B-9E33-1F4072891D66}" type="presParOf" srcId="{93D8DB23-9E2B-40CA-B16A-035134328EA2}" destId="{9BE7079F-8A76-493D-BA92-51AAD12E6FCC}" srcOrd="0" destOrd="0" presId="urn:microsoft.com/office/officeart/2016/7/layout/VerticalDownArrowProcess"/>
    <dgm:cxn modelId="{5198AC3E-B56D-472B-8ECF-023475D0AE56}" type="presParOf" srcId="{9BE7079F-8A76-493D-BA92-51AAD12E6FCC}" destId="{BBC70D84-1AF5-460F-BE38-F5CF1DD75A5E}" srcOrd="0" destOrd="0" presId="urn:microsoft.com/office/officeart/2016/7/layout/VerticalDownArrowProcess"/>
    <dgm:cxn modelId="{B489D1FF-391F-41BE-913D-CE9B53DB2E73}" type="presParOf" srcId="{9BE7079F-8A76-493D-BA92-51AAD12E6FCC}" destId="{913C570F-8563-4A4F-9637-6FFCEB14E71F}" srcOrd="1" destOrd="0" presId="urn:microsoft.com/office/officeart/2016/7/layout/VerticalDownArrowProcess"/>
    <dgm:cxn modelId="{29443D94-9429-4BDB-9455-34022E4C04DE}" type="presParOf" srcId="{93D8DB23-9E2B-40CA-B16A-035134328EA2}" destId="{5EC7E237-A57D-4DE2-9EAB-B96F1C761F35}" srcOrd="1" destOrd="0" presId="urn:microsoft.com/office/officeart/2016/7/layout/VerticalDownArrowProcess"/>
    <dgm:cxn modelId="{35012131-A155-428D-8493-F255A33231C4}" type="presParOf" srcId="{93D8DB23-9E2B-40CA-B16A-035134328EA2}" destId="{65B6A1B2-66D3-4505-AD4A-5DF3CC1155FC}" srcOrd="2" destOrd="0" presId="urn:microsoft.com/office/officeart/2016/7/layout/VerticalDownArrowProcess"/>
    <dgm:cxn modelId="{B3A4D985-0928-46B0-905F-F056C352ECE4}" type="presParOf" srcId="{65B6A1B2-66D3-4505-AD4A-5DF3CC1155FC}" destId="{7FF99252-143E-49FF-AD66-39F32BB6C2DA}" srcOrd="0" destOrd="0" presId="urn:microsoft.com/office/officeart/2016/7/layout/VerticalDownArrowProcess"/>
    <dgm:cxn modelId="{72A68B87-55EF-4D8C-AB1A-BCE064AF488B}" type="presParOf" srcId="{65B6A1B2-66D3-4505-AD4A-5DF3CC1155FC}" destId="{B6AA2C06-093C-474D-B0BE-095CD77CBFAE}" srcOrd="1" destOrd="0" presId="urn:microsoft.com/office/officeart/2016/7/layout/VerticalDownArrowProcess"/>
    <dgm:cxn modelId="{59EEB2B4-8737-44F0-97D6-8E439C70CC87}" type="presParOf" srcId="{65B6A1B2-66D3-4505-AD4A-5DF3CC1155FC}" destId="{ECF6AC26-4327-4611-A7AA-48687D7D68EE}" srcOrd="2" destOrd="0" presId="urn:microsoft.com/office/officeart/2016/7/layout/VerticalDownArrowProcess"/>
    <dgm:cxn modelId="{DDE4DFD0-2228-4B76-A8EB-AD3F99FB4FA7}" type="presParOf" srcId="{93D8DB23-9E2B-40CA-B16A-035134328EA2}" destId="{437490A0-3DDF-455C-9B05-C52DEB97231C}" srcOrd="3" destOrd="0" presId="urn:microsoft.com/office/officeart/2016/7/layout/VerticalDownArrowProcess"/>
    <dgm:cxn modelId="{BF24CB5F-89C4-474A-A044-CFA1F58A31F3}" type="presParOf" srcId="{93D8DB23-9E2B-40CA-B16A-035134328EA2}" destId="{832E4C0C-99AF-43A6-AE56-D10A255DF17D}" srcOrd="4" destOrd="0" presId="urn:microsoft.com/office/officeart/2016/7/layout/VerticalDownArrowProcess"/>
    <dgm:cxn modelId="{6CB20C2D-4E3B-486E-B438-13CCB0E7D31F}" type="presParOf" srcId="{832E4C0C-99AF-43A6-AE56-D10A255DF17D}" destId="{6EBA99FE-C2DE-4332-A49B-BD7F967241BD}" srcOrd="0" destOrd="0" presId="urn:microsoft.com/office/officeart/2016/7/layout/VerticalDownArrowProcess"/>
    <dgm:cxn modelId="{BEB18F58-CA59-4272-BFEA-41E0B42576CD}" type="presParOf" srcId="{832E4C0C-99AF-43A6-AE56-D10A255DF17D}" destId="{4C64F754-2D0C-4E17-A3D3-2B4FE2B0F4BF}" srcOrd="1" destOrd="0" presId="urn:microsoft.com/office/officeart/2016/7/layout/VerticalDownArrowProcess"/>
    <dgm:cxn modelId="{CD645F63-ABEF-4F9C-9B3E-CF6F1C9801E0}" type="presParOf" srcId="{832E4C0C-99AF-43A6-AE56-D10A255DF17D}" destId="{0297476C-270F-406F-A92C-AFC4421D9844}" srcOrd="2" destOrd="0" presId="urn:microsoft.com/office/officeart/2016/7/layout/VerticalDownArrowProcess"/>
    <dgm:cxn modelId="{AC9EE32E-C560-46EA-9AF8-5E3B9FD4134F}" type="presParOf" srcId="{93D8DB23-9E2B-40CA-B16A-035134328EA2}" destId="{FD72A716-E1DF-415F-BA67-91BEBEFFD2D2}" srcOrd="5" destOrd="0" presId="urn:microsoft.com/office/officeart/2016/7/layout/VerticalDownArrowProcess"/>
    <dgm:cxn modelId="{F2D8DAF0-889D-4FF4-A162-71A85149DCC1}" type="presParOf" srcId="{93D8DB23-9E2B-40CA-B16A-035134328EA2}" destId="{7004A8C6-379A-46F2-8BA5-607D09504253}" srcOrd="6" destOrd="0" presId="urn:microsoft.com/office/officeart/2016/7/layout/VerticalDownArrowProcess"/>
    <dgm:cxn modelId="{29A171F0-B795-4CEA-848B-656F2B06CDEE}" type="presParOf" srcId="{7004A8C6-379A-46F2-8BA5-607D09504253}" destId="{F639498C-5CAC-488A-8F61-A4804DD79F94}" srcOrd="0" destOrd="0" presId="urn:microsoft.com/office/officeart/2016/7/layout/VerticalDownArrowProcess"/>
    <dgm:cxn modelId="{834105BC-DC70-43DE-8D7C-5523A8A11B9E}" type="presParOf" srcId="{7004A8C6-379A-46F2-8BA5-607D09504253}" destId="{3F0F6E62-BF31-4B8E-8F3F-451EA76CD04E}" srcOrd="1" destOrd="0" presId="urn:microsoft.com/office/officeart/2016/7/layout/VerticalDownArrowProcess"/>
    <dgm:cxn modelId="{6D2193D6-52BB-44C1-8C34-2CA221ADAF6B}" type="presParOf" srcId="{7004A8C6-379A-46F2-8BA5-607D09504253}" destId="{D0ED00CB-48A8-456F-A3E6-1129F37F557A}" srcOrd="2" destOrd="0" presId="urn:microsoft.com/office/officeart/2016/7/layout/VerticalDownArrowProcess"/>
    <dgm:cxn modelId="{DE4B2848-8289-4433-ACC9-FF273FA0CDAF}" type="presParOf" srcId="{93D8DB23-9E2B-40CA-B16A-035134328EA2}" destId="{154B9270-7563-4614-B17E-0646F947937F}" srcOrd="7" destOrd="0" presId="urn:microsoft.com/office/officeart/2016/7/layout/VerticalDownArrowProcess"/>
    <dgm:cxn modelId="{3AA4E28C-F2BA-480F-94EF-EC64419F9E1F}" type="presParOf" srcId="{93D8DB23-9E2B-40CA-B16A-035134328EA2}" destId="{C81C595C-3AB7-4A55-B93D-909BD7ACE6DD}" srcOrd="8" destOrd="0" presId="urn:microsoft.com/office/officeart/2016/7/layout/VerticalDownArrowProcess"/>
    <dgm:cxn modelId="{1BDAA196-7028-40A4-BC52-43ED23F9C15E}" type="presParOf" srcId="{C81C595C-3AB7-4A55-B93D-909BD7ACE6DD}" destId="{1F5CA636-1B2C-4BF1-9041-007336F90D41}" srcOrd="0" destOrd="0" presId="urn:microsoft.com/office/officeart/2016/7/layout/VerticalDownArrowProcess"/>
    <dgm:cxn modelId="{27F10975-9915-4194-89F6-F81622DDE79A}" type="presParOf" srcId="{C81C595C-3AB7-4A55-B93D-909BD7ACE6DD}" destId="{D68CF81B-E756-4CA8-A433-1FC13226CFF4}" srcOrd="1" destOrd="0" presId="urn:microsoft.com/office/officeart/2016/7/layout/VerticalDownArrowProcess"/>
    <dgm:cxn modelId="{1C3C70AB-362A-4188-91BE-C1AD8E7A9E3B}" type="presParOf" srcId="{C81C595C-3AB7-4A55-B93D-909BD7ACE6DD}" destId="{24232450-F93F-46F4-AB15-6A8C504B597C}" srcOrd="2" destOrd="0" presId="urn:microsoft.com/office/officeart/2016/7/layout/VerticalDownArrowProcess"/>
    <dgm:cxn modelId="{64636379-4C21-4537-B340-E0EB5603C5D3}" type="presParOf" srcId="{93D8DB23-9E2B-40CA-B16A-035134328EA2}" destId="{0E5E4625-01CC-411D-8E75-C9BF9B90C81E}" srcOrd="9" destOrd="0" presId="urn:microsoft.com/office/officeart/2016/7/layout/VerticalDownArrowProcess"/>
    <dgm:cxn modelId="{1C75B2C8-CDDD-4077-B64C-CF518821B0AC}" type="presParOf" srcId="{93D8DB23-9E2B-40CA-B16A-035134328EA2}" destId="{BA91F689-3799-4807-8D53-F3939132E72E}" srcOrd="10" destOrd="0" presId="urn:microsoft.com/office/officeart/2016/7/layout/VerticalDownArrowProcess"/>
    <dgm:cxn modelId="{0E77CE15-2692-401D-83AC-8FC4574ECA62}" type="presParOf" srcId="{BA91F689-3799-4807-8D53-F3939132E72E}" destId="{99027C1D-CD3D-470F-BBC3-615A7C66CC4C}" srcOrd="0" destOrd="0" presId="urn:microsoft.com/office/officeart/2016/7/layout/VerticalDownArrowProcess"/>
    <dgm:cxn modelId="{29CFE81F-BB79-48CF-BDB0-4E23270032BA}" type="presParOf" srcId="{BA91F689-3799-4807-8D53-F3939132E72E}" destId="{758454CA-EDF4-4AC0-8434-CACC29F79EFB}" srcOrd="1" destOrd="0" presId="urn:microsoft.com/office/officeart/2016/7/layout/VerticalDownArrowProcess"/>
    <dgm:cxn modelId="{18DE073D-B67D-4728-A907-BDC865C2E862}" type="presParOf" srcId="{BA91F689-3799-4807-8D53-F3939132E72E}" destId="{09369792-73D6-40F8-9F9F-4036A820BEE3}" srcOrd="2" destOrd="0" presId="urn:microsoft.com/office/officeart/2016/7/layout/VerticalDownArrowProcess"/>
    <dgm:cxn modelId="{5B0A9EBC-6F4B-416F-8940-9D04D7A4F8FA}" type="presParOf" srcId="{93D8DB23-9E2B-40CA-B16A-035134328EA2}" destId="{88AEA856-A166-46EE-B8E4-52ECB2956B4A}" srcOrd="11" destOrd="0" presId="urn:microsoft.com/office/officeart/2016/7/layout/VerticalDownArrowProcess"/>
    <dgm:cxn modelId="{B50C423F-BD57-4C89-A55A-6C9911C3692B}" type="presParOf" srcId="{93D8DB23-9E2B-40CA-B16A-035134328EA2}" destId="{789AA1CE-5158-49D8-8F9D-7D62DB5034D0}" srcOrd="12" destOrd="0" presId="urn:microsoft.com/office/officeart/2016/7/layout/VerticalDownArrowProcess"/>
    <dgm:cxn modelId="{E3F999A9-E42C-48CE-8858-8316E5255681}" type="presParOf" srcId="{789AA1CE-5158-49D8-8F9D-7D62DB5034D0}" destId="{1A6B189C-65EC-47D5-B2DE-7A20738AEE4A}" srcOrd="0" destOrd="0" presId="urn:microsoft.com/office/officeart/2016/7/layout/VerticalDownArrowProcess"/>
    <dgm:cxn modelId="{234EF79F-F10A-47C3-B4F3-8627C3D12F34}" type="presParOf" srcId="{789AA1CE-5158-49D8-8F9D-7D62DB5034D0}" destId="{D85D3813-C69E-42DF-AAA4-A8C4AA99FEC2}" srcOrd="1" destOrd="0" presId="urn:microsoft.com/office/officeart/2016/7/layout/VerticalDownArrowProcess"/>
    <dgm:cxn modelId="{F41BB688-CB9B-4348-B345-747EAC8E321D}" type="presParOf" srcId="{789AA1CE-5158-49D8-8F9D-7D62DB5034D0}" destId="{9118467C-D1FC-4531-8F07-87EF1FD5BC4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C6302-90E8-4607-A94A-27F638B0B8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6F35AC-FF3A-425B-8465-204252F573EA}">
      <dgm:prSet/>
      <dgm:spPr/>
      <dgm:t>
        <a:bodyPr/>
        <a:lstStyle/>
        <a:p>
          <a:r>
            <a:rPr lang="en-US" dirty="0"/>
            <a:t>Company Name</a:t>
          </a:r>
        </a:p>
      </dgm:t>
    </dgm:pt>
    <dgm:pt modelId="{CF4DA62E-4764-4373-AD97-E376D7B00AB5}" type="parTrans" cxnId="{C1990349-AB66-4808-9034-850F3BF5A34F}">
      <dgm:prSet/>
      <dgm:spPr/>
      <dgm:t>
        <a:bodyPr/>
        <a:lstStyle/>
        <a:p>
          <a:endParaRPr lang="en-US"/>
        </a:p>
      </dgm:t>
    </dgm:pt>
    <dgm:pt modelId="{1BD9B08C-CF89-4705-BF4A-D0EDB2C84ACF}" type="sibTrans" cxnId="{C1990349-AB66-4808-9034-850F3BF5A34F}">
      <dgm:prSet/>
      <dgm:spPr/>
      <dgm:t>
        <a:bodyPr/>
        <a:lstStyle/>
        <a:p>
          <a:endParaRPr lang="en-US"/>
        </a:p>
      </dgm:t>
    </dgm:pt>
    <dgm:pt modelId="{13EFE952-84B4-4B3D-972D-341B806A0B6E}">
      <dgm:prSet/>
      <dgm:spPr/>
      <dgm:t>
        <a:bodyPr/>
        <a:lstStyle/>
        <a:p>
          <a:r>
            <a:rPr lang="en-US" dirty="0"/>
            <a:t>Company Logo</a:t>
          </a:r>
        </a:p>
      </dgm:t>
    </dgm:pt>
    <dgm:pt modelId="{D7A301FF-8B9B-4FEF-8C9E-83B761E37D44}" type="parTrans" cxnId="{705B3E5B-4B12-45A3-8176-ABB0984CDE64}">
      <dgm:prSet/>
      <dgm:spPr/>
      <dgm:t>
        <a:bodyPr/>
        <a:lstStyle/>
        <a:p>
          <a:endParaRPr lang="en-US"/>
        </a:p>
      </dgm:t>
    </dgm:pt>
    <dgm:pt modelId="{F8C2FC03-C000-413B-81B6-A7356459234A}" type="sibTrans" cxnId="{705B3E5B-4B12-45A3-8176-ABB0984CDE64}">
      <dgm:prSet/>
      <dgm:spPr/>
      <dgm:t>
        <a:bodyPr/>
        <a:lstStyle/>
        <a:p>
          <a:endParaRPr lang="en-US"/>
        </a:p>
      </dgm:t>
    </dgm:pt>
    <dgm:pt modelId="{D3BDF135-3930-416C-BE12-D488532CDCD1}">
      <dgm:prSet/>
      <dgm:spPr/>
      <dgm:t>
        <a:bodyPr/>
        <a:lstStyle/>
        <a:p>
          <a:r>
            <a:rPr lang="en-US" dirty="0"/>
            <a:t>School/University </a:t>
          </a:r>
          <a:r>
            <a:rPr lang="en-US" dirty="0">
              <a:latin typeface="Calibri Light" panose="020F0302020204030204"/>
            </a:rPr>
            <a:t>You</a:t>
          </a:r>
          <a:r>
            <a:rPr lang="en-US" dirty="0"/>
            <a:t> Represent</a:t>
          </a:r>
        </a:p>
      </dgm:t>
    </dgm:pt>
    <dgm:pt modelId="{1CB0C071-F857-441A-969D-990809619411}" type="parTrans" cxnId="{67515600-7738-40BD-8C2C-DF8FEAF61EB7}">
      <dgm:prSet/>
      <dgm:spPr/>
      <dgm:t>
        <a:bodyPr/>
        <a:lstStyle/>
        <a:p>
          <a:endParaRPr lang="en-US"/>
        </a:p>
      </dgm:t>
    </dgm:pt>
    <dgm:pt modelId="{BE528063-6ACA-4619-AF2C-BE520C3826DD}" type="sibTrans" cxnId="{67515600-7738-40BD-8C2C-DF8FEAF61EB7}">
      <dgm:prSet/>
      <dgm:spPr/>
      <dgm:t>
        <a:bodyPr/>
        <a:lstStyle/>
        <a:p>
          <a:endParaRPr lang="en-US"/>
        </a:p>
      </dgm:t>
    </dgm:pt>
    <dgm:pt modelId="{4A7A84FC-F8B3-43A6-8B28-183A34A07F58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Team Members Names/Images</a:t>
          </a:r>
        </a:p>
      </dgm:t>
    </dgm:pt>
    <dgm:pt modelId="{0B736A62-0C7F-48E7-868B-FCC9909AC460}" type="parTrans" cxnId="{C182850F-5040-4FA8-96A4-3ABAA5FB341B}">
      <dgm:prSet/>
      <dgm:spPr/>
      <dgm:t>
        <a:bodyPr/>
        <a:lstStyle/>
        <a:p>
          <a:endParaRPr lang="en-US"/>
        </a:p>
      </dgm:t>
    </dgm:pt>
    <dgm:pt modelId="{66D30DD6-B150-49A7-BDEB-0442451292DD}" type="sibTrans" cxnId="{C182850F-5040-4FA8-96A4-3ABAA5FB341B}">
      <dgm:prSet/>
      <dgm:spPr/>
      <dgm:t>
        <a:bodyPr/>
        <a:lstStyle/>
        <a:p>
          <a:endParaRPr lang="en-US"/>
        </a:p>
      </dgm:t>
    </dgm:pt>
    <dgm:pt modelId="{E053D7EC-D429-4CF6-ABCF-A27CE661448E}" type="pres">
      <dgm:prSet presAssocID="{B3FC6302-90E8-4607-A94A-27F638B0B88E}" presName="linear" presStyleCnt="0">
        <dgm:presLayoutVars>
          <dgm:animLvl val="lvl"/>
          <dgm:resizeHandles val="exact"/>
        </dgm:presLayoutVars>
      </dgm:prSet>
      <dgm:spPr/>
    </dgm:pt>
    <dgm:pt modelId="{A8F27671-7DED-4F61-9658-4FDF768EFD27}" type="pres">
      <dgm:prSet presAssocID="{2B6F35AC-FF3A-425B-8465-204252F573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DBDC66-8952-40B3-870C-B7A95708024B}" type="pres">
      <dgm:prSet presAssocID="{1BD9B08C-CF89-4705-BF4A-D0EDB2C84ACF}" presName="spacer" presStyleCnt="0"/>
      <dgm:spPr/>
    </dgm:pt>
    <dgm:pt modelId="{6696C679-2FDE-4CC5-ACA9-EC78994964E8}" type="pres">
      <dgm:prSet presAssocID="{13EFE952-84B4-4B3D-972D-341B806A0B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AC1DD8-5EDC-4C8C-8267-AA7BD502CB5C}" type="pres">
      <dgm:prSet presAssocID="{F8C2FC03-C000-413B-81B6-A7356459234A}" presName="spacer" presStyleCnt="0"/>
      <dgm:spPr/>
    </dgm:pt>
    <dgm:pt modelId="{EE2A05A5-A979-4BA6-871A-CD91ABAE38E2}" type="pres">
      <dgm:prSet presAssocID="{D3BDF135-3930-416C-BE12-D488532CDC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40DD8C-D74C-449C-896F-CB57E44C8383}" type="pres">
      <dgm:prSet presAssocID="{BE528063-6ACA-4619-AF2C-BE520C3826DD}" presName="spacer" presStyleCnt="0"/>
      <dgm:spPr/>
    </dgm:pt>
    <dgm:pt modelId="{BB4F813A-38DB-4F9C-A35E-2F36563CC6D4}" type="pres">
      <dgm:prSet presAssocID="{4A7A84FC-F8B3-43A6-8B28-183A34A07F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515600-7738-40BD-8C2C-DF8FEAF61EB7}" srcId="{B3FC6302-90E8-4607-A94A-27F638B0B88E}" destId="{D3BDF135-3930-416C-BE12-D488532CDCD1}" srcOrd="2" destOrd="0" parTransId="{1CB0C071-F857-441A-969D-990809619411}" sibTransId="{BE528063-6ACA-4619-AF2C-BE520C3826DD}"/>
    <dgm:cxn modelId="{C182850F-5040-4FA8-96A4-3ABAA5FB341B}" srcId="{B3FC6302-90E8-4607-A94A-27F638B0B88E}" destId="{4A7A84FC-F8B3-43A6-8B28-183A34A07F58}" srcOrd="3" destOrd="0" parTransId="{0B736A62-0C7F-48E7-868B-FCC9909AC460}" sibTransId="{66D30DD6-B150-49A7-BDEB-0442451292DD}"/>
    <dgm:cxn modelId="{7BD9711D-27A2-4060-B193-02BF10D81D0C}" type="presOf" srcId="{B3FC6302-90E8-4607-A94A-27F638B0B88E}" destId="{E053D7EC-D429-4CF6-ABCF-A27CE661448E}" srcOrd="0" destOrd="0" presId="urn:microsoft.com/office/officeart/2005/8/layout/vList2"/>
    <dgm:cxn modelId="{71C4DE37-785D-4BF3-9B43-3F90607E859F}" type="presOf" srcId="{13EFE952-84B4-4B3D-972D-341B806A0B6E}" destId="{6696C679-2FDE-4CC5-ACA9-EC78994964E8}" srcOrd="0" destOrd="0" presId="urn:microsoft.com/office/officeart/2005/8/layout/vList2"/>
    <dgm:cxn modelId="{705B3E5B-4B12-45A3-8176-ABB0984CDE64}" srcId="{B3FC6302-90E8-4607-A94A-27F638B0B88E}" destId="{13EFE952-84B4-4B3D-972D-341B806A0B6E}" srcOrd="1" destOrd="0" parTransId="{D7A301FF-8B9B-4FEF-8C9E-83B761E37D44}" sibTransId="{F8C2FC03-C000-413B-81B6-A7356459234A}"/>
    <dgm:cxn modelId="{C1990349-AB66-4808-9034-850F3BF5A34F}" srcId="{B3FC6302-90E8-4607-A94A-27F638B0B88E}" destId="{2B6F35AC-FF3A-425B-8465-204252F573EA}" srcOrd="0" destOrd="0" parTransId="{CF4DA62E-4764-4373-AD97-E376D7B00AB5}" sibTransId="{1BD9B08C-CF89-4705-BF4A-D0EDB2C84ACF}"/>
    <dgm:cxn modelId="{E5EBB856-4492-44C5-903D-1048FDBAF7D5}" type="presOf" srcId="{4A7A84FC-F8B3-43A6-8B28-183A34A07F58}" destId="{BB4F813A-38DB-4F9C-A35E-2F36563CC6D4}" srcOrd="0" destOrd="0" presId="urn:microsoft.com/office/officeart/2005/8/layout/vList2"/>
    <dgm:cxn modelId="{7E16B7A2-FB93-4DE0-A72D-7AAD9AB7076B}" type="presOf" srcId="{2B6F35AC-FF3A-425B-8465-204252F573EA}" destId="{A8F27671-7DED-4F61-9658-4FDF768EFD27}" srcOrd="0" destOrd="0" presId="urn:microsoft.com/office/officeart/2005/8/layout/vList2"/>
    <dgm:cxn modelId="{E44E4CC3-D27B-4146-9377-28987AB09690}" type="presOf" srcId="{D3BDF135-3930-416C-BE12-D488532CDCD1}" destId="{EE2A05A5-A979-4BA6-871A-CD91ABAE38E2}" srcOrd="0" destOrd="0" presId="urn:microsoft.com/office/officeart/2005/8/layout/vList2"/>
    <dgm:cxn modelId="{CAF5A2E6-75FB-42B1-8088-7B056FE4BC0B}" type="presParOf" srcId="{E053D7EC-D429-4CF6-ABCF-A27CE661448E}" destId="{A8F27671-7DED-4F61-9658-4FDF768EFD27}" srcOrd="0" destOrd="0" presId="urn:microsoft.com/office/officeart/2005/8/layout/vList2"/>
    <dgm:cxn modelId="{3C369F7B-48C9-432F-BFC8-942AAC3C5F3D}" type="presParOf" srcId="{E053D7EC-D429-4CF6-ABCF-A27CE661448E}" destId="{E6DBDC66-8952-40B3-870C-B7A95708024B}" srcOrd="1" destOrd="0" presId="urn:microsoft.com/office/officeart/2005/8/layout/vList2"/>
    <dgm:cxn modelId="{A24A928B-09A6-4EAA-A441-8CF0FCA981D9}" type="presParOf" srcId="{E053D7EC-D429-4CF6-ABCF-A27CE661448E}" destId="{6696C679-2FDE-4CC5-ACA9-EC78994964E8}" srcOrd="2" destOrd="0" presId="urn:microsoft.com/office/officeart/2005/8/layout/vList2"/>
    <dgm:cxn modelId="{70665F87-7610-47D1-859D-E66287A76DCF}" type="presParOf" srcId="{E053D7EC-D429-4CF6-ABCF-A27CE661448E}" destId="{75AC1DD8-5EDC-4C8C-8267-AA7BD502CB5C}" srcOrd="3" destOrd="0" presId="urn:microsoft.com/office/officeart/2005/8/layout/vList2"/>
    <dgm:cxn modelId="{94950CB2-A756-4F9B-9870-96DD6B6367A3}" type="presParOf" srcId="{E053D7EC-D429-4CF6-ABCF-A27CE661448E}" destId="{EE2A05A5-A979-4BA6-871A-CD91ABAE38E2}" srcOrd="4" destOrd="0" presId="urn:microsoft.com/office/officeart/2005/8/layout/vList2"/>
    <dgm:cxn modelId="{23EC2843-F495-4556-8D94-C9120DE8DF86}" type="presParOf" srcId="{E053D7EC-D429-4CF6-ABCF-A27CE661448E}" destId="{5140DD8C-D74C-449C-896F-CB57E44C8383}" srcOrd="5" destOrd="0" presId="urn:microsoft.com/office/officeart/2005/8/layout/vList2"/>
    <dgm:cxn modelId="{0CD8F51F-8D55-4D65-A575-9108435B352D}" type="presParOf" srcId="{E053D7EC-D429-4CF6-ABCF-A27CE661448E}" destId="{BB4F813A-38DB-4F9C-A35E-2F36563CC6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0D84-1AF5-460F-BE38-F5CF1DD75A5E}">
      <dsp:nvSpPr>
        <dsp:cNvPr id="0" name=""/>
        <dsp:cNvSpPr/>
      </dsp:nvSpPr>
      <dsp:spPr>
        <a:xfrm>
          <a:off x="0" y="5051958"/>
          <a:ext cx="1273374" cy="552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Show</a:t>
          </a:r>
        </a:p>
      </dsp:txBody>
      <dsp:txXfrm>
        <a:off x="0" y="5051958"/>
        <a:ext cx="1273374" cy="552833"/>
      </dsp:txXfrm>
    </dsp:sp>
    <dsp:sp modelId="{913C570F-8563-4A4F-9637-6FFCEB14E71F}">
      <dsp:nvSpPr>
        <dsp:cNvPr id="0" name=""/>
        <dsp:cNvSpPr/>
      </dsp:nvSpPr>
      <dsp:spPr>
        <a:xfrm>
          <a:off x="1273374" y="5051958"/>
          <a:ext cx="3820122" cy="5528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Show why deal is good for the investor</a:t>
          </a:r>
        </a:p>
      </dsp:txBody>
      <dsp:txXfrm>
        <a:off x="1273374" y="5051958"/>
        <a:ext cx="3820122" cy="552833"/>
      </dsp:txXfrm>
    </dsp:sp>
    <dsp:sp modelId="{B6AA2C06-093C-474D-B0BE-095CD77CBFAE}">
      <dsp:nvSpPr>
        <dsp:cNvPr id="0" name=""/>
        <dsp:cNvSpPr/>
      </dsp:nvSpPr>
      <dsp:spPr>
        <a:xfrm rot="10800000">
          <a:off x="0" y="4209993"/>
          <a:ext cx="1273374" cy="850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Tell</a:t>
          </a:r>
        </a:p>
      </dsp:txBody>
      <dsp:txXfrm rot="-10800000">
        <a:off x="0" y="4209993"/>
        <a:ext cx="1273374" cy="552667"/>
      </dsp:txXfrm>
    </dsp:sp>
    <dsp:sp modelId="{ECF6AC26-4327-4611-A7AA-48687D7D68EE}">
      <dsp:nvSpPr>
        <dsp:cNvPr id="0" name=""/>
        <dsp:cNvSpPr/>
      </dsp:nvSpPr>
      <dsp:spPr>
        <a:xfrm>
          <a:off x="1273374" y="4209993"/>
          <a:ext cx="3820122" cy="552667"/>
        </a:xfrm>
        <a:prstGeom prst="rect">
          <a:avLst/>
        </a:prstGeom>
        <a:solidFill>
          <a:schemeClr val="accent2">
            <a:tint val="40000"/>
            <a:alpha val="90000"/>
            <a:hueOff val="-141538"/>
            <a:satOff val="-12558"/>
            <a:lumOff val="-1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1538"/>
              <a:satOff val="-12558"/>
              <a:lumOff val="-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How</a:t>
          </a:r>
          <a:r>
            <a:rPr lang="en-US" sz="1100" kern="1200"/>
            <a:t> the venture will make money (revenue model)</a:t>
          </a:r>
        </a:p>
      </dsp:txBody>
      <dsp:txXfrm>
        <a:off x="1273374" y="4209993"/>
        <a:ext cx="3820122" cy="552667"/>
      </dsp:txXfrm>
    </dsp:sp>
    <dsp:sp modelId="{4C64F754-2D0C-4E17-A3D3-2B4FE2B0F4BF}">
      <dsp:nvSpPr>
        <dsp:cNvPr id="0" name=""/>
        <dsp:cNvSpPr/>
      </dsp:nvSpPr>
      <dsp:spPr>
        <a:xfrm rot="10800000">
          <a:off x="0" y="3368028"/>
          <a:ext cx="1273374" cy="850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Explain</a:t>
          </a:r>
        </a:p>
      </dsp:txBody>
      <dsp:txXfrm rot="-10800000">
        <a:off x="0" y="3368028"/>
        <a:ext cx="1273374" cy="552667"/>
      </dsp:txXfrm>
    </dsp:sp>
    <dsp:sp modelId="{0297476C-270F-406F-A92C-AFC4421D9844}">
      <dsp:nvSpPr>
        <dsp:cNvPr id="0" name=""/>
        <dsp:cNvSpPr/>
      </dsp:nvSpPr>
      <dsp:spPr>
        <a:xfrm>
          <a:off x="1273374" y="3368028"/>
          <a:ext cx="3820122" cy="55266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Explain how you will deliver the solution to your customer affordably and effectively</a:t>
          </a:r>
        </a:p>
      </dsp:txBody>
      <dsp:txXfrm>
        <a:off x="1273374" y="3368028"/>
        <a:ext cx="3820122" cy="552667"/>
      </dsp:txXfrm>
    </dsp:sp>
    <dsp:sp modelId="{3F0F6E62-BF31-4B8E-8F3F-451EA76CD04E}">
      <dsp:nvSpPr>
        <dsp:cNvPr id="0" name=""/>
        <dsp:cNvSpPr/>
      </dsp:nvSpPr>
      <dsp:spPr>
        <a:xfrm rot="10800000">
          <a:off x="0" y="2526063"/>
          <a:ext cx="1273374" cy="850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</a:t>
          </a:r>
        </a:p>
      </dsp:txBody>
      <dsp:txXfrm rot="-10800000">
        <a:off x="0" y="2526063"/>
        <a:ext cx="1273374" cy="552667"/>
      </dsp:txXfrm>
    </dsp:sp>
    <dsp:sp modelId="{D0ED00CB-48A8-456F-A3E6-1129F37F557A}">
      <dsp:nvSpPr>
        <dsp:cNvPr id="0" name=""/>
        <dsp:cNvSpPr/>
      </dsp:nvSpPr>
      <dsp:spPr>
        <a:xfrm>
          <a:off x="1273374" y="2526063"/>
          <a:ext cx="3820122" cy="55266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 evidence of a large, growing market</a:t>
          </a:r>
        </a:p>
      </dsp:txBody>
      <dsp:txXfrm>
        <a:off x="1273374" y="2526063"/>
        <a:ext cx="3820122" cy="552667"/>
      </dsp:txXfrm>
    </dsp:sp>
    <dsp:sp modelId="{D68CF81B-E756-4CA8-A433-1FC13226CFF4}">
      <dsp:nvSpPr>
        <dsp:cNvPr id="0" name=""/>
        <dsp:cNvSpPr/>
      </dsp:nvSpPr>
      <dsp:spPr>
        <a:xfrm rot="10800000">
          <a:off x="0" y="1684099"/>
          <a:ext cx="1273374" cy="850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Show</a:t>
          </a:r>
        </a:p>
      </dsp:txBody>
      <dsp:txXfrm rot="-10800000">
        <a:off x="0" y="1684099"/>
        <a:ext cx="1273374" cy="552667"/>
      </dsp:txXfrm>
    </dsp:sp>
    <dsp:sp modelId="{24232450-F93F-46F4-AB15-6A8C504B597C}">
      <dsp:nvSpPr>
        <dsp:cNvPr id="0" name=""/>
        <dsp:cNvSpPr/>
      </dsp:nvSpPr>
      <dsp:spPr>
        <a:xfrm>
          <a:off x="1273374" y="1684099"/>
          <a:ext cx="3820122" cy="55266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Show your advantage over competitors</a:t>
          </a:r>
        </a:p>
      </dsp:txBody>
      <dsp:txXfrm>
        <a:off x="1273374" y="1684099"/>
        <a:ext cx="3820122" cy="552667"/>
      </dsp:txXfrm>
    </dsp:sp>
    <dsp:sp modelId="{758454CA-EDF4-4AC0-8434-CACC29F79EFB}">
      <dsp:nvSpPr>
        <dsp:cNvPr id="0" name=""/>
        <dsp:cNvSpPr/>
      </dsp:nvSpPr>
      <dsp:spPr>
        <a:xfrm rot="10800000">
          <a:off x="0" y="842134"/>
          <a:ext cx="1273374" cy="850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Describe</a:t>
          </a:r>
        </a:p>
      </dsp:txBody>
      <dsp:txXfrm rot="-10800000">
        <a:off x="0" y="842134"/>
        <a:ext cx="1273374" cy="552667"/>
      </dsp:txXfrm>
    </dsp:sp>
    <dsp:sp modelId="{09369792-73D6-40F8-9F9F-4036A820BEE3}">
      <dsp:nvSpPr>
        <dsp:cNvPr id="0" name=""/>
        <dsp:cNvSpPr/>
      </dsp:nvSpPr>
      <dsp:spPr>
        <a:xfrm>
          <a:off x="1273374" y="842134"/>
          <a:ext cx="3820122" cy="552667"/>
        </a:xfrm>
        <a:prstGeom prst="rect">
          <a:avLst/>
        </a:prstGeom>
        <a:solidFill>
          <a:schemeClr val="accent2">
            <a:tint val="40000"/>
            <a:alpha val="90000"/>
            <a:hueOff val="-707688"/>
            <a:satOff val="-62788"/>
            <a:lumOff val="-6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7688"/>
              <a:satOff val="-62788"/>
              <a:lumOff val="-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Describe a solution that is clear, understandable and meaningful for some set of customers – articulate the value proposition to those customers</a:t>
          </a:r>
        </a:p>
      </dsp:txBody>
      <dsp:txXfrm>
        <a:off x="1273374" y="842134"/>
        <a:ext cx="3820122" cy="552667"/>
      </dsp:txXfrm>
    </dsp:sp>
    <dsp:sp modelId="{D85D3813-C69E-42DF-AAA4-A8C4AA99FEC2}">
      <dsp:nvSpPr>
        <dsp:cNvPr id="0" name=""/>
        <dsp:cNvSpPr/>
      </dsp:nvSpPr>
      <dsp:spPr>
        <a:xfrm rot="10800000">
          <a:off x="0" y="169"/>
          <a:ext cx="1273374" cy="850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2" tIns="135128" rIns="905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Identify</a:t>
          </a:r>
        </a:p>
      </dsp:txBody>
      <dsp:txXfrm rot="-10800000">
        <a:off x="0" y="169"/>
        <a:ext cx="1273374" cy="552667"/>
      </dsp:txXfrm>
    </dsp:sp>
    <dsp:sp modelId="{9118467C-D1FC-4531-8F07-87EF1FD5BC48}">
      <dsp:nvSpPr>
        <dsp:cNvPr id="0" name=""/>
        <dsp:cNvSpPr/>
      </dsp:nvSpPr>
      <dsp:spPr>
        <a:xfrm>
          <a:off x="1273374" y="169"/>
          <a:ext cx="3820122" cy="55266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90" tIns="139700" rIns="7749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 a real customer need</a:t>
          </a:r>
        </a:p>
      </dsp:txBody>
      <dsp:txXfrm>
        <a:off x="1273374" y="169"/>
        <a:ext cx="3820122" cy="552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27671-7DED-4F61-9658-4FDF768EFD27}">
      <dsp:nvSpPr>
        <dsp:cNvPr id="0" name=""/>
        <dsp:cNvSpPr/>
      </dsp:nvSpPr>
      <dsp:spPr>
        <a:xfrm>
          <a:off x="0" y="30253"/>
          <a:ext cx="4683949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Company Name</a:t>
          </a:r>
        </a:p>
      </dsp:txBody>
      <dsp:txXfrm>
        <a:off x="63994" y="94247"/>
        <a:ext cx="4555961" cy="1182942"/>
      </dsp:txXfrm>
    </dsp:sp>
    <dsp:sp modelId="{6696C679-2FDE-4CC5-ACA9-EC78994964E8}">
      <dsp:nvSpPr>
        <dsp:cNvPr id="0" name=""/>
        <dsp:cNvSpPr/>
      </dsp:nvSpPr>
      <dsp:spPr>
        <a:xfrm>
          <a:off x="0" y="1436223"/>
          <a:ext cx="4683949" cy="13109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Company Logo</a:t>
          </a:r>
        </a:p>
      </dsp:txBody>
      <dsp:txXfrm>
        <a:off x="63994" y="1500217"/>
        <a:ext cx="4555961" cy="1182942"/>
      </dsp:txXfrm>
    </dsp:sp>
    <dsp:sp modelId="{EE2A05A5-A979-4BA6-871A-CD91ABAE38E2}">
      <dsp:nvSpPr>
        <dsp:cNvPr id="0" name=""/>
        <dsp:cNvSpPr/>
      </dsp:nvSpPr>
      <dsp:spPr>
        <a:xfrm>
          <a:off x="0" y="2842193"/>
          <a:ext cx="4683949" cy="13109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School/University </a:t>
          </a:r>
          <a:r>
            <a:rPr lang="en-US" sz="3300" kern="1200" dirty="0">
              <a:latin typeface="Calibri Light" panose="020F0302020204030204"/>
            </a:rPr>
            <a:t>You</a:t>
          </a:r>
          <a:r>
            <a:rPr lang="en-US" sz="3300" kern="1200" dirty="0"/>
            <a:t> Represent</a:t>
          </a:r>
        </a:p>
      </dsp:txBody>
      <dsp:txXfrm>
        <a:off x="63994" y="2906187"/>
        <a:ext cx="4555961" cy="1182942"/>
      </dsp:txXfrm>
    </dsp:sp>
    <dsp:sp modelId="{BB4F813A-38DB-4F9C-A35E-2F36563CC6D4}">
      <dsp:nvSpPr>
        <dsp:cNvPr id="0" name=""/>
        <dsp:cNvSpPr/>
      </dsp:nvSpPr>
      <dsp:spPr>
        <a:xfrm>
          <a:off x="0" y="4248163"/>
          <a:ext cx="4683949" cy="13109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>
              <a:latin typeface="Calibri Light" panose="020F0302020204030204"/>
            </a:rPr>
            <a:t>Team Members Names/Images</a:t>
          </a:r>
        </a:p>
      </dsp:txBody>
      <dsp:txXfrm>
        <a:off x="63994" y="4312157"/>
        <a:ext cx="4555961" cy="118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977161-F626-448F-9BC4-BDDA4CC9A4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F4635-20AC-4BD2-8190-4D3882799A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9D39-2263-44B2-B0B7-ADB916F6DF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4B05-3778-4761-8B02-13E7F3BD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3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B96730-0112-3047-B5DF-3E8184BF9D9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05BC9-9116-B24C-8D5F-EBE0AA90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1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683" y="4100266"/>
            <a:ext cx="8229600" cy="2299751"/>
          </a:xfrm>
          <a:prstGeom prst="rect">
            <a:avLst/>
          </a:prstGeom>
        </p:spPr>
        <p:txBody>
          <a:bodyPr vert="horz"/>
          <a:lstStyle>
            <a:lvl1pPr algn="r">
              <a:lnSpc>
                <a:spcPct val="70000"/>
              </a:lnSpc>
              <a:defRPr sz="6000" baseline="0">
                <a:solidFill>
                  <a:srgbClr val="9E28B5"/>
                </a:solidFill>
                <a:latin typeface="AvenirNext LT Pro Heavy" panose="020B0903020202020204" pitchFamily="34" charset="0"/>
                <a:cs typeface="AvenirNext LT Pro Heavy" panose="020B090302020202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5600" cap="all" dirty="0">
                <a:solidFill>
                  <a:srgbClr val="9E28B5"/>
                </a:solidFill>
                <a:latin typeface="Avenir Next Heavy"/>
              </a:rPr>
              <a:t>TITLE OF</a:t>
            </a:r>
            <a:br>
              <a:rPr lang="en-US" sz="56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5600" cap="all" dirty="0">
                <a:solidFill>
                  <a:srgbClr val="9E28B5"/>
                </a:solidFill>
                <a:latin typeface="Avenir Next Heavy"/>
              </a:rPr>
              <a:t>PRESENTATION</a:t>
            </a:r>
            <a:br>
              <a:rPr lang="en-US" sz="56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5600" cap="all" dirty="0">
                <a:solidFill>
                  <a:srgbClr val="9E28B5"/>
                </a:solidFill>
                <a:latin typeface="Avenir Next Heavy"/>
              </a:rPr>
              <a:t>GOES HERE</a:t>
            </a:r>
            <a:endParaRPr lang="en-US" sz="5600" cap="all" dirty="0">
              <a:solidFill>
                <a:srgbClr val="510C76"/>
              </a:solidFill>
              <a:latin typeface="Avenir Next Heavy"/>
            </a:endParaRPr>
          </a:p>
        </p:txBody>
      </p:sp>
    </p:spTree>
    <p:extLst>
      <p:ext uri="{BB962C8B-B14F-4D97-AF65-F5344CB8AC3E}">
        <p14:creationId xmlns:p14="http://schemas.microsoft.com/office/powerpoint/2010/main" val="276438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56811"/>
            <a:ext cx="8229600" cy="1025041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000" b="1" i="0">
                <a:solidFill>
                  <a:srgbClr val="9E28B5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427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07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62" y="1741667"/>
            <a:ext cx="6200765" cy="351870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4000" baseline="0">
                <a:solidFill>
                  <a:srgbClr val="510C76"/>
                </a:solidFill>
                <a:latin typeface="AvenirNext LT Pro Heavy" panose="020B0903020202020204" pitchFamily="34" charset="0"/>
                <a:cs typeface="AvenirNext LT Pro Heavy" panose="020B0903020202020204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TITLE OF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SECTION ITEM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GOES HERE</a:t>
            </a:r>
            <a:endParaRPr lang="en-US" sz="4000" cap="all" dirty="0">
              <a:solidFill>
                <a:srgbClr val="510C76"/>
              </a:solidFill>
              <a:latin typeface="Avenir Next Heavy"/>
            </a:endParaRPr>
          </a:p>
        </p:txBody>
      </p:sp>
    </p:spTree>
    <p:extLst>
      <p:ext uri="{BB962C8B-B14F-4D97-AF65-F5344CB8AC3E}">
        <p14:creationId xmlns:p14="http://schemas.microsoft.com/office/powerpoint/2010/main" val="20756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62" y="1741667"/>
            <a:ext cx="6200765" cy="351870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4000" baseline="0">
                <a:solidFill>
                  <a:srgbClr val="510C76"/>
                </a:solidFill>
                <a:latin typeface="AvenirNext LT Pro Heavy" panose="020B0903020202020204" pitchFamily="34" charset="0"/>
                <a:cs typeface="AvenirNext LT Pro Heavy" panose="020B0903020202020204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TITLE OF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SECTION ITEM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GOES HERE</a:t>
            </a:r>
            <a:endParaRPr lang="en-US" sz="4000" cap="all" dirty="0">
              <a:solidFill>
                <a:srgbClr val="510C76"/>
              </a:solidFill>
              <a:latin typeface="Avenir Next Heavy"/>
            </a:endParaRPr>
          </a:p>
        </p:txBody>
      </p:sp>
    </p:spTree>
    <p:extLst>
      <p:ext uri="{BB962C8B-B14F-4D97-AF65-F5344CB8AC3E}">
        <p14:creationId xmlns:p14="http://schemas.microsoft.com/office/powerpoint/2010/main" val="401882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56811"/>
            <a:ext cx="8229600" cy="1025041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000" b="1" i="0">
                <a:solidFill>
                  <a:srgbClr val="9E28B5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427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36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62" y="1741667"/>
            <a:ext cx="6200765" cy="351870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4000" baseline="0">
                <a:solidFill>
                  <a:srgbClr val="510C76"/>
                </a:solidFill>
                <a:latin typeface="AvenirNext LT Pro Heavy" panose="020B0903020202020204" pitchFamily="34" charset="0"/>
                <a:cs typeface="AvenirNext LT Pro Heavy" panose="020B0903020202020204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TITLE OF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SECTION ITEM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GOES HERE</a:t>
            </a:r>
            <a:endParaRPr lang="en-US" sz="4000" cap="all" dirty="0">
              <a:solidFill>
                <a:srgbClr val="510C76"/>
              </a:solidFill>
              <a:latin typeface="Avenir Next Heavy"/>
            </a:endParaRPr>
          </a:p>
        </p:txBody>
      </p:sp>
    </p:spTree>
    <p:extLst>
      <p:ext uri="{BB962C8B-B14F-4D97-AF65-F5344CB8AC3E}">
        <p14:creationId xmlns:p14="http://schemas.microsoft.com/office/powerpoint/2010/main" val="428162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56811"/>
            <a:ext cx="8229600" cy="1025041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000" b="1" i="0">
                <a:solidFill>
                  <a:srgbClr val="9E28B5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427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73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56811"/>
            <a:ext cx="8229600" cy="1025041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000" b="1" i="0">
                <a:solidFill>
                  <a:srgbClr val="9E28B5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427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cs typeface="New Aster LT Std" panose="0204060305050502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40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9E28B5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65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62" y="1741667"/>
            <a:ext cx="6200765" cy="351870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4000" baseline="0">
                <a:solidFill>
                  <a:srgbClr val="510C76"/>
                </a:solidFill>
                <a:latin typeface="AvenirNext LT Pro Heavy" panose="020B0903020202020204" pitchFamily="34" charset="0"/>
                <a:cs typeface="AvenirNext LT Pro Heavy" panose="020B0903020202020204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TITLE OF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SECTION ITEM</a:t>
            </a:r>
            <a:br>
              <a:rPr lang="en-US" sz="4000" cap="all" dirty="0">
                <a:solidFill>
                  <a:srgbClr val="9E28B5"/>
                </a:solidFill>
                <a:latin typeface="Avenir Next Heavy"/>
              </a:rPr>
            </a:br>
            <a:r>
              <a:rPr lang="en-US" sz="4000" cap="all" dirty="0">
                <a:solidFill>
                  <a:srgbClr val="9E28B5"/>
                </a:solidFill>
                <a:latin typeface="Avenir Next Heavy"/>
              </a:rPr>
              <a:t>GOES HERE</a:t>
            </a:r>
            <a:endParaRPr lang="en-US" sz="4000" cap="all" dirty="0">
              <a:solidFill>
                <a:srgbClr val="510C76"/>
              </a:solidFill>
              <a:latin typeface="Avenir Next Heavy"/>
            </a:endParaRPr>
          </a:p>
        </p:txBody>
      </p:sp>
    </p:spTree>
    <p:extLst>
      <p:ext uri="{BB962C8B-B14F-4D97-AF65-F5344CB8AC3E}">
        <p14:creationId xmlns:p14="http://schemas.microsoft.com/office/powerpoint/2010/main" val="9188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5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5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0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0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marL="0" marR="0" indent="0" algn="l" defTabSz="457200" rtl="0" eaLnBrk="1" fontAlgn="auto" latinLnBrk="0" hangingPunct="1">
        <a:lnSpc>
          <a:spcPct val="7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New Aster"/>
          <a:ea typeface="+mn-ea"/>
          <a:cs typeface="New Ast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New Aster"/>
          <a:ea typeface="+mn-ea"/>
          <a:cs typeface="New Ast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New Aster"/>
          <a:ea typeface="+mn-ea"/>
          <a:cs typeface="New Ast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New Aster"/>
          <a:ea typeface="+mn-ea"/>
          <a:cs typeface="New Ast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New Aster"/>
          <a:ea typeface="+mn-ea"/>
          <a:cs typeface="New Ast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fest.biz/compete/rules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iktochart.com/blog/startup-pitch-decks-what-you-can-learn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94953636" TargetMode="External"/><Relationship Id="rId2" Type="http://schemas.openxmlformats.org/officeDocument/2006/relationships/hyperlink" Target="https://vimeo.com/522172271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fest.biz/compete/rule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B2AE1-40F4-4C44-A670-EF09AD1C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06" y="3782177"/>
            <a:ext cx="8136288" cy="2796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2024 Guide to </a:t>
            </a:r>
            <a:br>
              <a:rPr lang="en-US" sz="4800" b="1" dirty="0">
                <a:latin typeface="Roboto"/>
                <a:ea typeface="Roboto"/>
                <a:cs typeface="Roboto"/>
              </a:rPr>
            </a:br>
            <a:r>
              <a:rPr lang="en-US" sz="4800" b="1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Online Submissions </a:t>
            </a:r>
            <a:endParaRPr lang="en-US" sz="4800" kern="1200" dirty="0">
              <a:solidFill>
                <a:srgbClr val="092053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5" descr="e-Fest-logo+Schulze-banner.png">
            <a:extLst>
              <a:ext uri="{FF2B5EF4-FFF2-40B4-BE49-F238E27FC236}">
                <a16:creationId xmlns:a16="http://schemas.microsoft.com/office/drawing/2014/main" id="{F4920BCC-326B-AB46-1667-4B63665B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64" y="675961"/>
            <a:ext cx="5318782" cy="3457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6D433-00D3-CDDB-1AEB-07A16898D70C}"/>
              </a:ext>
            </a:extLst>
          </p:cNvPr>
          <p:cNvSpPr txBox="1"/>
          <p:nvPr/>
        </p:nvSpPr>
        <p:spPr>
          <a:xfrm>
            <a:off x="3941445" y="2998278"/>
            <a:ext cx="3178692" cy="27281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0651AF-1631-4DA3-8C69-731FD252DF08}"/>
              </a:ext>
            </a:extLst>
          </p:cNvPr>
          <p:cNvSpPr txBox="1">
            <a:spLocks/>
          </p:cNvSpPr>
          <p:nvPr/>
        </p:nvSpPr>
        <p:spPr>
          <a:xfrm>
            <a:off x="1423284" y="534281"/>
            <a:ext cx="7498756" cy="2299751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r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 baseline="0">
                <a:solidFill>
                  <a:srgbClr val="9E28B5"/>
                </a:solidFill>
                <a:latin typeface="AvenirNext LT Pro Heavy" panose="020B0903020202020204" pitchFamily="34" charset="0"/>
                <a:ea typeface="+mj-ea"/>
                <a:cs typeface="AvenirNext LT Pro Heavy" panose="020B0903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AD2BC6"/>
              </a:solidFill>
              <a:effectLst/>
              <a:uLnTx/>
              <a:uFillTx/>
              <a:latin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62675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99160-251A-6B46-9369-17D458CE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23" y="377298"/>
            <a:ext cx="7208186" cy="10250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DESCRIBE THE CUSTOMER NEED</a:t>
            </a:r>
            <a:endParaRPr lang="en-US" sz="3600" dirty="0">
              <a:latin typeface="+mj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B273F-E0BE-E64D-8218-D73159F0D4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784759"/>
            <a:ext cx="8229600" cy="4276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Lato"/>
                <a:ea typeface="MS PGothic"/>
              </a:rPr>
              <a:t>Identify a real need </a:t>
            </a:r>
            <a:r>
              <a:rPr lang="en-US" sz="2400" dirty="0">
                <a:latin typeface="Lato"/>
                <a:ea typeface="MS PGothic"/>
              </a:rPr>
              <a:t>– an unsolved problem or a problem that could be solved in a better way</a:t>
            </a:r>
            <a:endParaRPr lang="en-US" sz="240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Lato"/>
                <a:ea typeface="MS PGothic"/>
              </a:rPr>
              <a:t>Specify who needs your help </a:t>
            </a:r>
            <a:r>
              <a:rPr lang="en-US" sz="2400" dirty="0">
                <a:latin typeface="Lato"/>
                <a:ea typeface="MS PGothic"/>
              </a:rPr>
              <a:t>– Who is the customer? </a:t>
            </a:r>
            <a:r>
              <a:rPr lang="en-US" sz="2400" dirty="0">
                <a:latin typeface="Lato"/>
                <a:ea typeface="Lato"/>
              </a:rPr>
              <a:t>How do they experience the problem and how does it impact their lives? What solutions have they tried and what are the shortcomings of those solutions?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Lato"/>
                <a:ea typeface="MS PGothic"/>
              </a:rPr>
              <a:t>Justify the revenue model - </a:t>
            </a:r>
            <a:r>
              <a:rPr lang="en-US" sz="2400" dirty="0">
                <a:latin typeface="Lato"/>
                <a:ea typeface="MS PGothic"/>
              </a:rPr>
              <a:t>Explain why customers will pay for a solution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00570DD-CDAF-B41C-9752-52F129F760B4}"/>
              </a:ext>
            </a:extLst>
          </p:cNvPr>
          <p:cNvCxnSpPr/>
          <p:nvPr/>
        </p:nvCxnSpPr>
        <p:spPr>
          <a:xfrm flipV="1">
            <a:off x="625642" y="1218627"/>
            <a:ext cx="7055657" cy="2578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6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12420857-8C2C-EC43-A2E8-5A7B2C53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" y="1499466"/>
            <a:ext cx="80724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2400" dirty="0">
                <a:latin typeface="Lato"/>
                <a:ea typeface="MS PGothic"/>
                <a:cs typeface="Lato"/>
              </a:rPr>
              <a:t>Provide a mockup of the product or service.  </a:t>
            </a:r>
            <a:endParaRPr lang="en-US" sz="2400">
              <a:cs typeface="Calibri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en-US" sz="2400" dirty="0">
                <a:latin typeface="Lato"/>
                <a:ea typeface="MS PGothic"/>
                <a:cs typeface="Lato"/>
              </a:rPr>
              <a:t>For example:</a:t>
            </a:r>
            <a:endParaRPr lang="en-US" sz="2400">
              <a:cs typeface="Calibri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en-US" sz="2400" b="1" dirty="0">
                <a:latin typeface="Lato"/>
                <a:ea typeface="MS PGothic"/>
                <a:cs typeface="Lato"/>
              </a:rPr>
              <a:t>If it is an app - </a:t>
            </a:r>
            <a:r>
              <a:rPr lang="en-US" altLang="en-US" sz="2400" dirty="0">
                <a:latin typeface="Lato"/>
                <a:ea typeface="MS PGothic"/>
                <a:cs typeface="Lato"/>
              </a:rPr>
              <a:t>provide screen shots  </a:t>
            </a: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en-US" sz="2400" b="1" dirty="0">
                <a:latin typeface="Lato"/>
                <a:ea typeface="MS PGothic"/>
                <a:cs typeface="Lato"/>
              </a:rPr>
              <a:t>If it is hardware</a:t>
            </a:r>
            <a:r>
              <a:rPr lang="en-US" altLang="en-US" sz="2400" dirty="0">
                <a:latin typeface="Lato"/>
                <a:ea typeface="MS PGothic"/>
                <a:cs typeface="Lato"/>
              </a:rPr>
              <a:t> - provide an illustrative representation </a:t>
            </a:r>
            <a:endParaRPr lang="en-US" sz="2400" dirty="0">
              <a:cs typeface="Calibri"/>
            </a:endParaRPr>
          </a:p>
          <a:p>
            <a:pPr marL="342900" indent="-342900">
              <a:spcAft>
                <a:spcPts val="800"/>
              </a:spcAft>
              <a:buFont typeface="Arial"/>
              <a:buChar char="•"/>
              <a:defRPr/>
            </a:pPr>
            <a:r>
              <a:rPr lang="en-US" altLang="en-US" sz="2400" b="1" dirty="0">
                <a:latin typeface="Lato"/>
                <a:ea typeface="MS PGothic"/>
                <a:cs typeface="Lato"/>
              </a:rPr>
              <a:t>If it is a process or service</a:t>
            </a:r>
            <a:r>
              <a:rPr lang="en-US" altLang="en-US" sz="2400" dirty="0">
                <a:latin typeface="Lato"/>
                <a:ea typeface="MS PGothic"/>
                <a:cs typeface="Lato"/>
              </a:rPr>
              <a:t> - outline or diagram the process/service</a:t>
            </a:r>
            <a:endParaRPr lang="en-US" sz="2400" dirty="0">
              <a:cs typeface="Calibri"/>
            </a:endParaRPr>
          </a:p>
          <a:p>
            <a:pPr>
              <a:defRPr/>
            </a:pPr>
            <a:endParaRPr lang="en-US" altLang="en-US" sz="2400" dirty="0">
              <a:latin typeface="Lato"/>
              <a:ea typeface="MS PGothic"/>
              <a:cs typeface="Lato"/>
            </a:endParaRPr>
          </a:p>
          <a:p>
            <a:pPr>
              <a:defRPr/>
            </a:pPr>
            <a:r>
              <a:rPr lang="en-US" altLang="en-US" sz="2400" dirty="0">
                <a:latin typeface="Lato"/>
                <a:ea typeface="MS PGothic"/>
                <a:cs typeface="Lato"/>
              </a:rPr>
              <a:t>This is the opportunity to show the judges the details and uniqueness of your business. Be as specific and detailed as possible.</a:t>
            </a:r>
            <a:endParaRPr lang="en-US" altLang="en-US" sz="2400">
              <a:latin typeface="Lato"/>
              <a:cs typeface="Lato"/>
            </a:endParaRPr>
          </a:p>
        </p:txBody>
      </p:sp>
      <p:sp>
        <p:nvSpPr>
          <p:cNvPr id="9221" name="Title 2">
            <a:extLst>
              <a:ext uri="{FF2B5EF4-FFF2-40B4-BE49-F238E27FC236}">
                <a16:creationId xmlns:a16="http://schemas.microsoft.com/office/drawing/2014/main" id="{9F309072-7AC6-B942-93C7-415042433C8C}"/>
              </a:ext>
            </a:extLst>
          </p:cNvPr>
          <p:cNvSpPr txBox="1">
            <a:spLocks/>
          </p:cNvSpPr>
          <p:nvPr/>
        </p:nvSpPr>
        <p:spPr bwMode="auto">
          <a:xfrm>
            <a:off x="535781" y="633609"/>
            <a:ext cx="669458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3600" b="1" dirty="0">
                <a:solidFill>
                  <a:srgbClr val="092053"/>
                </a:solidFill>
                <a:latin typeface="Roboto"/>
                <a:ea typeface="MS PGothic"/>
                <a:cs typeface="Roboto"/>
              </a:rPr>
              <a:t>DESCRIBE YOUR SOLUTION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76C5B2-C8E5-4916-719A-B90C19AF3B91}"/>
              </a:ext>
            </a:extLst>
          </p:cNvPr>
          <p:cNvCxnSpPr/>
          <p:nvPr/>
        </p:nvCxnSpPr>
        <p:spPr>
          <a:xfrm flipV="1">
            <a:off x="625642" y="1210034"/>
            <a:ext cx="5878282" cy="34375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7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75" y="587618"/>
            <a:ext cx="8229600" cy="10250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OFFER A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552495"/>
            <a:ext cx="8229600" cy="4276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>
                <a:latin typeface="Lato"/>
                <a:ea typeface="MS PGothic"/>
              </a:rPr>
              <a:t>Explain how and why your solution solves the customer’s problem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>
                <a:latin typeface="Lato"/>
                <a:ea typeface="MS PGothic"/>
              </a:rPr>
              <a:t>Describe the specific benefits</a:t>
            </a:r>
            <a:r>
              <a:rPr lang="en-US" sz="2400" dirty="0">
                <a:latin typeface="Lato"/>
                <a:ea typeface="MS PGothic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dirty="0">
                <a:latin typeface="Lato"/>
                <a:ea typeface="MS PGothic"/>
              </a:rPr>
              <a:t>Does it generate more revenue for customers?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dirty="0">
                <a:latin typeface="Lato"/>
                <a:ea typeface="MS PGothic"/>
              </a:rPr>
              <a:t>Does it cut customer time, effort or costs?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dirty="0">
                <a:latin typeface="Lato"/>
                <a:ea typeface="MS PGothic"/>
              </a:rPr>
              <a:t>Does it increase customer efficiency, physical or emotional well-being, social connection, etc.?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dirty="0">
                <a:latin typeface="Lato"/>
                <a:ea typeface="MS PGothic"/>
              </a:rPr>
              <a:t>Does is it allow customers to do something in a new, different and/or better way?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>
                <a:latin typeface="Lato"/>
                <a:ea typeface="MS PGothic"/>
              </a:rPr>
              <a:t>Show how it’s better than alternatives</a:t>
            </a:r>
          </a:p>
          <a:p>
            <a:pPr>
              <a:spcAft>
                <a:spcPts val="600"/>
              </a:spcAft>
            </a:pPr>
            <a:endParaRPr lang="en-US" dirty="0">
              <a:latin typeface="Avenir Black" panose="02000503020000020003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634236" y="1373319"/>
            <a:ext cx="6531425" cy="2578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31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75" y="587618"/>
            <a:ext cx="8229600" cy="10250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HIGHLIGHT YOUR COMPETITIVE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2025164"/>
            <a:ext cx="8229600" cy="4276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Lato"/>
                <a:ea typeface="MS PGothic"/>
              </a:rPr>
              <a:t>Explain why your effort is distinctive and unique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>
                <a:latin typeface="Lato"/>
                <a:ea typeface="MS PGothic"/>
              </a:rPr>
              <a:t>Show why it’s not an easy solution for competitors to replicate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Lato"/>
                <a:ea typeface="MS PGothic"/>
              </a:rPr>
              <a:t>Explain why customers can’t switch suppliers easily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Lato"/>
                <a:ea typeface="MS PGothic"/>
              </a:rPr>
              <a:t>Reference your competitive advantage (patents, expertise, scale)</a:t>
            </a:r>
            <a:endParaRPr lang="en-US" sz="2400" dirty="0">
              <a:latin typeface="Lato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/>
            </a:pPr>
            <a:r>
              <a:rPr lang="en-US" sz="2400" dirty="0">
                <a:latin typeface="Lato"/>
                <a:ea typeface="MS PGothic"/>
              </a:rPr>
              <a:t>Show how your company is an improvement over competitors' offerings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608454" y="1665514"/>
            <a:ext cx="6531425" cy="2578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9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1DEED848-4BB9-BC42-8B90-E8D3FE7B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17" y="1243993"/>
            <a:ext cx="807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>
                <a:latin typeface="Lato"/>
                <a:ea typeface="MS PGothic"/>
                <a:cs typeface="Lato"/>
              </a:rPr>
              <a:t>Provide some form of competitive landscape analysis, ex: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13DA3D-C2B9-2146-8541-AB192ECD5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64174"/>
              </p:ext>
            </p:extLst>
          </p:nvPr>
        </p:nvGraphicFramePr>
        <p:xfrm>
          <a:off x="706740" y="2267486"/>
          <a:ext cx="7448143" cy="1476912"/>
        </p:xfrm>
        <a:graphic>
          <a:graphicData uri="http://schemas.openxmlformats.org/drawingml/2006/table">
            <a:tbl>
              <a:tblPr/>
              <a:tblGrid>
                <a:gridCol w="181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lack" panose="02000503020000020003"/>
                        <a:ea typeface="MS PGothic" pitchFamily="34" charset="-128"/>
                      </a:endParaRP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My Offer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Competitor 1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Competitor 2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Competitor 3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Price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Low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High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High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High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Speed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Fast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Medium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Slow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Fast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Maintenance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None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Medium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High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Medium</a:t>
                      </a:r>
                    </a:p>
                  </a:txBody>
                  <a:tcPr marL="91430" marR="91430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1" name="Title 2">
            <a:extLst>
              <a:ext uri="{FF2B5EF4-FFF2-40B4-BE49-F238E27FC236}">
                <a16:creationId xmlns:a16="http://schemas.microsoft.com/office/drawing/2014/main" id="{8037C0F7-7752-1F4C-8498-3725C2B4795A}"/>
              </a:ext>
            </a:extLst>
          </p:cNvPr>
          <p:cNvSpPr txBox="1">
            <a:spLocks/>
          </p:cNvSpPr>
          <p:nvPr/>
        </p:nvSpPr>
        <p:spPr bwMode="auto">
          <a:xfrm>
            <a:off x="360217" y="550863"/>
            <a:ext cx="8259909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400" b="1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SUMMARIZE COMPETITIVE LANDSCAPE</a:t>
            </a:r>
            <a:endParaRPr lang="en-US" sz="34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E73A039-6EA8-3C4E-B50E-1F3E02C4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12" y="3919496"/>
            <a:ext cx="4328594" cy="2708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6415B8-5C57-514E-8514-05D16A6D8C70}"/>
              </a:ext>
            </a:extLst>
          </p:cNvPr>
          <p:cNvSpPr txBox="1"/>
          <p:nvPr/>
        </p:nvSpPr>
        <p:spPr>
          <a:xfrm>
            <a:off x="446251" y="1698483"/>
            <a:ext cx="43048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latin typeface="Lato"/>
                <a:ea typeface="Lato"/>
                <a:cs typeface="Lato"/>
              </a:rPr>
              <a:t>Competitive feature analysis: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14FAC-24BC-5246-95A8-F8B862FFCD69}"/>
              </a:ext>
            </a:extLst>
          </p:cNvPr>
          <p:cNvSpPr txBox="1"/>
          <p:nvPr/>
        </p:nvSpPr>
        <p:spPr>
          <a:xfrm>
            <a:off x="612260" y="4045280"/>
            <a:ext cx="22509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latin typeface="Lato"/>
                <a:ea typeface="Lato"/>
                <a:cs typeface="Lato"/>
              </a:rPr>
              <a:t>Competitive positioning matrix: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21E6E0-8AAB-FF28-88E9-2EBAF7A9EAC9}"/>
              </a:ext>
            </a:extLst>
          </p:cNvPr>
          <p:cNvCxnSpPr/>
          <p:nvPr/>
        </p:nvCxnSpPr>
        <p:spPr>
          <a:xfrm flipV="1">
            <a:off x="359228" y="1089717"/>
            <a:ext cx="8129906" cy="8595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4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75" y="587618"/>
            <a:ext cx="8229600" cy="10250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PROVIDE EVIDENCE OF MARKET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2025164"/>
            <a:ext cx="8229600" cy="42766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Lato"/>
                <a:ea typeface="Lato"/>
                <a:cs typeface="Lato"/>
              </a:rPr>
              <a:t>Provide evidence the market exists, is significant, and is growing:</a:t>
            </a:r>
            <a:endParaRPr lang="en-US" sz="2400" dirty="0">
              <a:latin typeface="New Aster LT Std"/>
              <a:ea typeface="MS PGothic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How many people experience this problem/ fit your target description? How many people can you impact/ or the number of customers you can reasonably address? </a:t>
            </a:r>
            <a:endParaRPr lang="en-US" sz="2400" dirty="0">
              <a:latin typeface="New Aster LT Std"/>
              <a:ea typeface="MS PGothic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Lato"/>
                <a:ea typeface="Lato"/>
                <a:cs typeface="Lato"/>
              </a:rPr>
              <a:t>How much money is currently spent in this or related space? (in order to demonstrate that demand exists) </a:t>
            </a:r>
            <a:endParaRPr lang="en-US" sz="2400" dirty="0">
              <a:latin typeface="New Aster LT Std"/>
            </a:endParaRPr>
          </a:p>
          <a:p>
            <a:pPr>
              <a:spcAft>
                <a:spcPts val="600"/>
              </a:spcAft>
              <a:buFont typeface="Arial"/>
            </a:pPr>
            <a:r>
              <a:rPr lang="en-US" sz="2400" dirty="0">
                <a:latin typeface="Lato"/>
                <a:ea typeface="Lato"/>
                <a:cs typeface="Lato"/>
              </a:rPr>
              <a:t>Why is this a good time to launch this venture – are there any market/industry/technology trends that create a particularly compelling window of opportunity?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>
              <a:latin typeface="Avenir Black" panose="02000503020000020003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608454" y="1665514"/>
            <a:ext cx="6531425" cy="2578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DESCRIBE YOUR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636" y="1543901"/>
            <a:ext cx="8229600" cy="5041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latin typeface="Lato"/>
                <a:ea typeface="Lato"/>
                <a:cs typeface="Lato"/>
              </a:rPr>
              <a:t>How will you deliver this solution to your customer affordably and effectively, and how will the venture make money (revenue model)? 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971550" lvl="1" indent="-285750"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Who is going to pay for this? The end user? Someone who purchases for an end user? Another stakeholder?</a:t>
            </a:r>
            <a:endParaRPr lang="en-US" sz="2200">
              <a:latin typeface="New Aster LT Std"/>
              <a:ea typeface="MS PGothic"/>
            </a:endParaRPr>
          </a:p>
          <a:p>
            <a:pPr marL="971550" lvl="1" indent="-285750"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How will they pay for this? (Fee for product/service? Subscription? Freemium? Licensing?)</a:t>
            </a:r>
            <a:endParaRPr lang="en-US" sz="2200">
              <a:latin typeface="New Aster LT Std"/>
            </a:endParaRPr>
          </a:p>
          <a:p>
            <a:pPr marL="971550" lvl="1" indent="-285750">
              <a:spcAft>
                <a:spcPts val="600"/>
              </a:spcAft>
              <a:buFont typeface="Arial,Sans-Serif"/>
            </a:pPr>
            <a:r>
              <a:rPr lang="en-US" sz="2200" dirty="0">
                <a:latin typeface="Lato"/>
                <a:ea typeface="Lato"/>
                <a:cs typeface="Lato"/>
              </a:rPr>
              <a:t>Provide enough explanation of how you will provide this product/service that your audience will see why it is a feasible business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971550" lvl="1" indent="-285750">
              <a:spcAft>
                <a:spcPts val="600"/>
              </a:spcAft>
              <a:buFont typeface="Arial,Sans-Serif"/>
            </a:pPr>
            <a:r>
              <a:rPr lang="en-US" sz="2200" dirty="0">
                <a:latin typeface="Lato"/>
                <a:ea typeface="Lato"/>
                <a:cs typeface="Lato"/>
              </a:rPr>
              <a:t>What are the largest costs and how will your company afford them?</a:t>
            </a:r>
            <a:endParaRPr lang="en-US" sz="2200"/>
          </a:p>
          <a:p>
            <a:pPr>
              <a:spcAft>
                <a:spcPts val="600"/>
              </a:spcAft>
            </a:pPr>
            <a:endParaRPr lang="en-US" dirty="0">
              <a:latin typeface="Avenir Black" panose="02000503020000020003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513920" y="1253001"/>
            <a:ext cx="7545515" cy="8595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1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INTRODUCE YOUR TEAM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>
            <a:off x="462356" y="1253002"/>
            <a:ext cx="5629057" cy="859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AE02EF-D616-77A8-178B-BAD17915A071}"/>
              </a:ext>
            </a:extLst>
          </p:cNvPr>
          <p:cNvSpPr txBox="1"/>
          <p:nvPr/>
        </p:nvSpPr>
        <p:spPr>
          <a:xfrm>
            <a:off x="458920" y="1610513"/>
            <a:ext cx="7959747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>
                <a:solidFill>
                  <a:srgbClr val="092053"/>
                </a:solidFill>
                <a:latin typeface="Lato"/>
                <a:ea typeface="Lato"/>
                <a:cs typeface="Lato"/>
              </a:rPr>
              <a:t>Explain why you are the people to do this!</a:t>
            </a:r>
            <a:endParaRPr lang="en-US" dirty="0">
              <a:cs typeface="Calibri" panose="020F0502020204030204"/>
            </a:endParaRPr>
          </a:p>
          <a:p>
            <a:pPr algn="ctr"/>
            <a:endParaRPr lang="en-US" sz="2400" b="1" i="1" dirty="0">
              <a:solidFill>
                <a:srgbClr val="092053"/>
              </a:solidFill>
              <a:latin typeface="Lato"/>
              <a:cs typeface="Lato"/>
            </a:endParaRPr>
          </a:p>
          <a:p>
            <a:r>
              <a:rPr lang="en-US" sz="2400" dirty="0">
                <a:latin typeface="Lato"/>
                <a:cs typeface="Segoe UI"/>
              </a:rPr>
              <a:t>(Member 1 Name)​</a:t>
            </a:r>
            <a:endParaRPr lang="en-US" sz="240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cs typeface="Segoe UI"/>
              </a:rPr>
              <a:t>(Member 1 Role on team)​</a:t>
            </a:r>
            <a:endParaRPr lang="en-US" sz="2400" dirty="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cs typeface="Segoe UI"/>
              </a:rPr>
              <a:t>(Member 1 Key facts that make them an asset)​</a:t>
            </a:r>
            <a:endParaRPr lang="en-US" sz="2400" dirty="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cs typeface="Segoe UI"/>
              </a:rPr>
              <a:t>​</a:t>
            </a:r>
            <a:endParaRPr lang="en-US" sz="2400" dirty="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cs typeface="Segoe UI"/>
              </a:rPr>
              <a:t>(Member 2 Name)​</a:t>
            </a:r>
            <a:endParaRPr lang="en-US" sz="2400" dirty="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cs typeface="Segoe UI"/>
              </a:rPr>
              <a:t>(Member 2 Role on team)​</a:t>
            </a:r>
            <a:endParaRPr lang="en-US" sz="2400" dirty="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cs typeface="Segoe UI"/>
              </a:rPr>
              <a:t>(Member 2 Key facts that make them an asset)</a:t>
            </a:r>
            <a:endParaRPr lang="en-US" sz="2400" dirty="0">
              <a:latin typeface="Lato"/>
              <a:ea typeface="Lato"/>
              <a:cs typeface="Segoe UI"/>
            </a:endParaRPr>
          </a:p>
          <a:p>
            <a:endParaRPr lang="en-US" sz="2400" dirty="0">
              <a:latin typeface="Lato"/>
              <a:ea typeface="Lato"/>
              <a:cs typeface="Segoe UI"/>
            </a:endParaRPr>
          </a:p>
          <a:p>
            <a:r>
              <a:rPr lang="en-US" sz="2400" dirty="0">
                <a:latin typeface="Lato"/>
                <a:ea typeface="Lato"/>
                <a:cs typeface="Lato"/>
              </a:rPr>
              <a:t>(Member 3 Name) </a:t>
            </a:r>
            <a:endParaRPr lang="en-US" sz="2400">
              <a:ea typeface="+mn-lt"/>
              <a:cs typeface="+mn-lt"/>
            </a:endParaRPr>
          </a:p>
          <a:p>
            <a:r>
              <a:rPr lang="en-US" sz="2400" dirty="0">
                <a:latin typeface="Lato"/>
                <a:ea typeface="Lato"/>
                <a:cs typeface="Lato"/>
              </a:rPr>
              <a:t>(Member 3 Role on team) </a:t>
            </a:r>
            <a:endParaRPr lang="en-US" sz="2400">
              <a:ea typeface="+mn-lt"/>
              <a:cs typeface="+mn-lt"/>
            </a:endParaRPr>
          </a:p>
          <a:p>
            <a:r>
              <a:rPr lang="en-US" sz="2400" dirty="0">
                <a:latin typeface="Lato"/>
                <a:ea typeface="Lato"/>
                <a:cs typeface="Lato"/>
              </a:rPr>
              <a:t>(Member 3 Key facts that make them an asset)… </a:t>
            </a:r>
            <a:endParaRPr lang="en-US" sz="2400"/>
          </a:p>
          <a:p>
            <a:endParaRPr lang="en-US" dirty="0">
              <a:solidFill>
                <a:srgbClr val="000000"/>
              </a:solidFill>
              <a:latin typeface="Lato"/>
              <a:ea typeface="La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1886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SUMMARIZE WHY JUDGES SHOULD BE EXCITED ABOUT YOUR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636" y="1543901"/>
            <a:ext cx="8229600" cy="46117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Lato"/>
                <a:ea typeface="Lato"/>
                <a:cs typeface="Lato"/>
              </a:rPr>
              <a:t>Provide a product/service positioning statement:</a:t>
            </a:r>
            <a:endParaRPr lang="en-US" sz="2400">
              <a:latin typeface="New Aster LT Std"/>
              <a:ea typeface="Lato"/>
              <a:cs typeface="Lato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To:  (target customer) our (product/service) is the one (category) that (key benefit) unlike (nearest alternative).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latin typeface="Lato"/>
                <a:ea typeface="Lato"/>
                <a:cs typeface="Lato"/>
              </a:rPr>
              <a:t>Example: For consumers who want to purchase a wide range of products online with quick delivery, Amazon provides a one-stop online shopping site that sets itself apart from other online retailers with its customer obsession, passion for innovation, and commitment to operational excellence.</a:t>
            </a:r>
            <a:endParaRPr lang="en-US" sz="2200" dirty="0">
              <a:latin typeface="New Aster LT Std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,Sans-Serif"/>
            </a:pPr>
            <a:r>
              <a:rPr lang="en-US" sz="2200" dirty="0">
                <a:latin typeface="Lato"/>
                <a:ea typeface="Lato"/>
                <a:cs typeface="Lato"/>
              </a:rPr>
              <a:t>Remind them of any other facts – market trends, competitive advantage, etc. – that make this an exciting opportunity</a:t>
            </a:r>
            <a:endParaRPr lang="en-US" sz="2200" dirty="0">
              <a:latin typeface="New Aster LT Std"/>
              <a:ea typeface="Lato"/>
              <a:cs typeface="Lato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1" dirty="0">
              <a:latin typeface="Lato"/>
              <a:ea typeface="Lato"/>
              <a:cs typeface="Lato"/>
            </a:endParaRPr>
          </a:p>
          <a:p>
            <a:pPr>
              <a:spcAft>
                <a:spcPts val="600"/>
              </a:spcAft>
            </a:pPr>
            <a:endParaRPr lang="en-US" dirty="0">
              <a:latin typeface="Avenir Black" panose="02000503020000020003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513920" y="1407693"/>
            <a:ext cx="7545515" cy="8595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3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842C96-0A11-1D45-860E-4294311D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2" y="1091913"/>
            <a:ext cx="2319867" cy="173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D6B49-5365-B04E-9494-04FAEA9D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32" y="1091913"/>
            <a:ext cx="2433782" cy="173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9F191-C5C7-F945-B84D-B9319208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73" y="1074724"/>
            <a:ext cx="2343211" cy="1735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D64E4-CCC6-F84D-9DCD-0EB5457C8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2" y="2992686"/>
            <a:ext cx="2319867" cy="173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C929B-A981-044C-B247-4602F3A57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214" y="3001780"/>
            <a:ext cx="2433782" cy="1730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62174-8408-6845-8546-C0674547E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673" y="3001780"/>
            <a:ext cx="2341418" cy="1730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3314ED-72FB-3445-A3E9-B1020010E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630" y="4881011"/>
            <a:ext cx="2319867" cy="173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F28E43-EF53-6D4B-B8A4-D52042D7E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214" y="4881011"/>
            <a:ext cx="2433782" cy="173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D4322A-510A-A043-A8F5-4BD7FE2377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0049" y="4881011"/>
            <a:ext cx="2315224" cy="1736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E8D30B-0921-FD48-4005-21D84501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200888"/>
            <a:ext cx="8014751" cy="6812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92053"/>
                </a:solidFill>
                <a:latin typeface="Roboto"/>
                <a:ea typeface="Roboto"/>
              </a:rPr>
              <a:t>EXAMPLE OF AN EFFECTIVE SLIDE DECK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3BFC68-6F9D-0FDD-354A-9BC79D1DDA8C}"/>
              </a:ext>
            </a:extLst>
          </p:cNvPr>
          <p:cNvCxnSpPr/>
          <p:nvPr/>
        </p:nvCxnSpPr>
        <p:spPr>
          <a:xfrm flipV="1">
            <a:off x="505326" y="840490"/>
            <a:ext cx="7657236" cy="8595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30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2">
            <a:extLst>
              <a:ext uri="{FF2B5EF4-FFF2-40B4-BE49-F238E27FC236}">
                <a16:creationId xmlns:a16="http://schemas.microsoft.com/office/drawing/2014/main" id="{99ABB317-45D7-0548-852E-DFF3CCC6D6AA}"/>
              </a:ext>
            </a:extLst>
          </p:cNvPr>
          <p:cNvSpPr txBox="1">
            <a:spLocks/>
          </p:cNvSpPr>
          <p:nvPr/>
        </p:nvSpPr>
        <p:spPr bwMode="auto">
          <a:xfrm>
            <a:off x="752692" y="680676"/>
            <a:ext cx="795481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3600" b="1" dirty="0">
                <a:solidFill>
                  <a:srgbClr val="092053"/>
                </a:solidFill>
                <a:latin typeface="Roboto"/>
                <a:ea typeface="MS PGothic"/>
                <a:cs typeface="Roboto"/>
              </a:rPr>
              <a:t>e-Fest </a:t>
            </a:r>
            <a:r>
              <a:rPr lang="en-US" sz="3600" b="1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RULES AND ELIGIBILITY</a:t>
            </a:r>
            <a:endParaRPr lang="en-US" altLang="en-US" sz="3600" b="1" dirty="0">
              <a:solidFill>
                <a:srgbClr val="092053"/>
              </a:solidFill>
              <a:latin typeface="Roboto"/>
              <a:ea typeface="MS PGothic"/>
              <a:cs typeface="Roboto"/>
            </a:endParaRPr>
          </a:p>
          <a:p>
            <a:pPr>
              <a:lnSpc>
                <a:spcPct val="70000"/>
              </a:lnSpc>
            </a:pPr>
            <a:endParaRPr lang="en-US" altLang="en-US" sz="4000" b="1" dirty="0">
              <a:solidFill>
                <a:srgbClr val="092053"/>
              </a:solidFill>
              <a:latin typeface="Roboto"/>
              <a:ea typeface="MS PGothic"/>
              <a:cs typeface="Roboto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8944D3-2967-F9C6-F38A-2CA9D08C7B90}"/>
              </a:ext>
            </a:extLst>
          </p:cNvPr>
          <p:cNvCxnSpPr/>
          <p:nvPr/>
        </p:nvCxnSpPr>
        <p:spPr>
          <a:xfrm flipV="1">
            <a:off x="840492" y="1227221"/>
            <a:ext cx="7631457" cy="0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89D9A2-6504-F4DE-9A4F-C2CF849B4FDB}"/>
              </a:ext>
            </a:extLst>
          </p:cNvPr>
          <p:cNvSpPr txBox="1"/>
          <p:nvPr/>
        </p:nvSpPr>
        <p:spPr>
          <a:xfrm>
            <a:off x="622204" y="1653482"/>
            <a:ext cx="7899592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800"/>
              </a:spcAft>
              <a:buFont typeface="Arial"/>
              <a:buChar char="•"/>
            </a:pPr>
            <a:r>
              <a:rPr lang="en-US" sz="2000" b="1" i="1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For a complete list of rules and eligibility requirements, please refer to </a:t>
            </a:r>
            <a:r>
              <a:rPr lang="en-US" sz="2000" dirty="0">
                <a:ea typeface="+mn-lt"/>
                <a:cs typeface="+mn-lt"/>
                <a:hlinkClick r:id="rId2"/>
              </a:rPr>
              <a:t>efest.biz - Rules &amp; Eligibility</a:t>
            </a:r>
            <a:endParaRPr lang="en-US" b="1" i="1">
              <a:cs typeface="Calibri" panose="020F0502020204030204"/>
            </a:endParaRPr>
          </a:p>
          <a:p>
            <a:pPr marL="342900" indent="-342900">
              <a:spcAft>
                <a:spcPts val="800"/>
              </a:spcAft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Submissions to e-Fest must: </a:t>
            </a:r>
            <a:endParaRPr lang="en-US" sz="2000">
              <a:solidFill>
                <a:srgbClr val="000000"/>
              </a:solidFill>
              <a:latin typeface="Calibri"/>
              <a:ea typeface="Lato"/>
              <a:cs typeface="Calibri"/>
            </a:endParaRPr>
          </a:p>
          <a:p>
            <a:pPr marL="800100" lvl="1" indent="-342900">
              <a:spcAft>
                <a:spcPts val="800"/>
              </a:spcAft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be made up of undergraduate students registered during 2024 spring semester or have graduated no earlier than fall 2023.</a:t>
            </a:r>
            <a:endParaRPr lang="en-US" sz="2000" dirty="0">
              <a:cs typeface="Calibri"/>
            </a:endParaRPr>
          </a:p>
          <a:p>
            <a:pPr marL="800100" lvl="1" indent="-342900">
              <a:spcAft>
                <a:spcPts val="800"/>
              </a:spcAft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attend a 4-year college or university in North America.</a:t>
            </a:r>
          </a:p>
          <a:p>
            <a:pPr marL="800100" lvl="1" indent="-342900">
              <a:spcAft>
                <a:spcPts val="800"/>
              </a:spcAft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have a team advisor, who is on the faculty or center staff at the university, able to validate the team's submission, and travel to Minneapolis, MN April 18-20, 2024.</a:t>
            </a: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Teams must have at least 2 and no more than 5 members.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rgbClr val="404040"/>
                </a:solidFill>
                <a:latin typeface="Lato"/>
                <a:ea typeface="Lato"/>
                <a:cs typeface="Lato"/>
              </a:rPr>
              <a:t>Winning teams agree to allow their video submission and slides to be published by e-Fest, EIX, and The University of St. Thomas.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026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92104-C3DA-CD4C-91AA-5AB4496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06" y="938722"/>
            <a:ext cx="2615149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  <a:latin typeface="+mj-lt"/>
                <a:cs typeface="Calibri Light"/>
              </a:rPr>
              <a:t>ADDITIONAL TIPS FOR COMPETITIVE SLIDE DECKS</a:t>
            </a:r>
            <a:endParaRPr lang="en-US" sz="34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ABCF-B863-EA4D-883D-EE0AAC7374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35481" y="599937"/>
            <a:ext cx="5179868" cy="557702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ato"/>
                <a:ea typeface="Lato"/>
                <a:cs typeface="Lato"/>
              </a:rPr>
              <a:t>Edit your pitch to one idea per slide.</a:t>
            </a:r>
            <a:endParaRPr lang="en-US" sz="2400" dirty="0">
              <a:latin typeface="New Aster LT Std"/>
              <a:ea typeface="Lato"/>
              <a:cs typeface="Lat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ato"/>
                <a:ea typeface="Lato"/>
                <a:cs typeface="Lato"/>
              </a:rPr>
              <a:t>Review the judging rubric to ensure that your pitch aligns with the judging criteria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ato"/>
                <a:ea typeface="Lato"/>
                <a:cs typeface="Lato"/>
              </a:rPr>
              <a:t>Aim to use visuals more than words</a:t>
            </a:r>
            <a:endParaRPr lang="en-US" sz="2400">
              <a:latin typeface="New Aster LT Std"/>
              <a:ea typeface="Lato"/>
              <a:cs typeface="Lato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Lato"/>
                <a:ea typeface="Lato"/>
                <a:cs typeface="Lato"/>
              </a:rPr>
              <a:t>Use charts and graphs to convey quantitative information</a:t>
            </a:r>
            <a:endParaRPr lang="en-US">
              <a:latin typeface="New Aster LT Std"/>
              <a:ea typeface="Lato"/>
              <a:cs typeface="Lato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Lato"/>
                <a:ea typeface="Lato"/>
                <a:cs typeface="Lato"/>
              </a:rPr>
              <a:t>Use simple visuals/photos for qualitative information that can’t be graphed.</a:t>
            </a:r>
            <a:endParaRPr lang="en-US" dirty="0">
              <a:latin typeface="New Aster LT Std"/>
              <a:ea typeface="Lato"/>
              <a:cs typeface="Lat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ato"/>
                <a:ea typeface="Lato"/>
                <a:cs typeface="Lato"/>
              </a:rPr>
              <a:t>Check out </a:t>
            </a:r>
            <a:r>
              <a:rPr lang="en-US" sz="2400" dirty="0">
                <a:latin typeface="Lato"/>
                <a:ea typeface="Lato"/>
                <a:cs typeface="Lato"/>
                <a:hlinkClick r:id="rId2"/>
              </a:rPr>
              <a:t>this link </a:t>
            </a:r>
            <a:r>
              <a:rPr lang="en-US" sz="2400" dirty="0">
                <a:latin typeface="Lato"/>
                <a:ea typeface="Lato"/>
                <a:cs typeface="Lato"/>
              </a:rPr>
              <a:t>for examples of great pitch decks for successful businesses.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68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2">
            <a:extLst>
              <a:ext uri="{FF2B5EF4-FFF2-40B4-BE49-F238E27FC236}">
                <a16:creationId xmlns:a16="http://schemas.microsoft.com/office/drawing/2014/main" id="{99ABB317-45D7-0548-852E-DFF3CCC6D6AA}"/>
              </a:ext>
            </a:extLst>
          </p:cNvPr>
          <p:cNvSpPr txBox="1">
            <a:spLocks/>
          </p:cNvSpPr>
          <p:nvPr/>
        </p:nvSpPr>
        <p:spPr bwMode="auto">
          <a:xfrm>
            <a:off x="1268331" y="2863548"/>
            <a:ext cx="7035258" cy="1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4800" b="1" dirty="0">
                <a:solidFill>
                  <a:srgbClr val="092053"/>
                </a:solidFill>
                <a:latin typeface="Roboto"/>
                <a:ea typeface="MS PGothic"/>
                <a:cs typeface="Roboto"/>
              </a:rPr>
              <a:t>THE SUBMISSION VIDEO</a:t>
            </a:r>
          </a:p>
          <a:p>
            <a:pPr>
              <a:lnSpc>
                <a:spcPct val="70000"/>
              </a:lnSpc>
            </a:pPr>
            <a:endParaRPr lang="en-US" altLang="en-US" sz="4000" b="1" dirty="0">
              <a:solidFill>
                <a:srgbClr val="092053"/>
              </a:solidFill>
              <a:latin typeface="Roboto"/>
              <a:ea typeface="MS PGothic"/>
              <a:cs typeface="Roboto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8944D3-2967-F9C6-F38A-2CA9D08C7B90}"/>
              </a:ext>
            </a:extLst>
          </p:cNvPr>
          <p:cNvCxnSpPr/>
          <p:nvPr/>
        </p:nvCxnSpPr>
        <p:spPr>
          <a:xfrm flipV="1">
            <a:off x="1304568" y="3693698"/>
            <a:ext cx="6935342" cy="8593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17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e-Fest </a:t>
            </a: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SUBMISSION VIDEO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7042" y="1629841"/>
            <a:ext cx="8229600" cy="47149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Lato"/>
                <a:ea typeface="Lato"/>
                <a:cs typeface="Lato"/>
              </a:rPr>
              <a:t>Video submissions should be up to a 7-minute pitch.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Lato"/>
                <a:ea typeface="Lato"/>
                <a:cs typeface="Lato"/>
              </a:rPr>
              <a:t>This is the storied “rocket pitch” and should convey the key attributes of the opportunity, as depicted in the pitch deck.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Lato"/>
                <a:ea typeface="Lato"/>
                <a:cs typeface="Lato"/>
              </a:rPr>
              <a:t>Video files should be uploaded to the e-Fest Drop Box account on the Reviewr site.</a:t>
            </a:r>
            <a:endParaRPr lang="en-US" sz="2200" dirty="0">
              <a:latin typeface="Lato"/>
              <a:ea typeface="Lato"/>
              <a:cs typeface="Lato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Lato"/>
                <a:ea typeface="Lato"/>
                <a:cs typeface="Lato"/>
              </a:rPr>
              <a:t>Video must be uploaded in one of these video file formats: </a:t>
            </a:r>
            <a:r>
              <a:rPr lang="en-US" sz="2200" dirty="0">
                <a:latin typeface="Lato"/>
                <a:ea typeface="Lato"/>
                <a:cs typeface="Lato"/>
              </a:rPr>
              <a:t>.MOV, .WMV, .MP4. </a:t>
            </a:r>
            <a:endParaRPr lang="en-US" sz="2200">
              <a:latin typeface="Lato"/>
              <a:ea typeface="Lato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Lato"/>
                <a:ea typeface="Lato"/>
                <a:cs typeface="Lato"/>
              </a:rPr>
              <a:t>Video submissions that are not uploaded correctly or exceed the maximum 7-minute time limit will not proceed to online judging.</a:t>
            </a:r>
          </a:p>
          <a:p>
            <a:pPr>
              <a:spcAft>
                <a:spcPts val="600"/>
              </a:spcAft>
            </a:pPr>
            <a:endParaRPr lang="en-US" dirty="0">
              <a:latin typeface="Avenir Black" panose="02000503020000020003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513920" y="1407693"/>
            <a:ext cx="5311079" cy="8595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62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Roboto"/>
                <a:ea typeface="Roboto"/>
              </a:rPr>
              <a:t>CREATING YOUR VIDEO PITCH</a:t>
            </a:r>
            <a:endParaRPr lang="en-US" sz="3600" dirty="0">
              <a:latin typeface="Roboto"/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636" y="1543901"/>
            <a:ext cx="8229600" cy="47149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>
                <a:latin typeface="Lato"/>
                <a:ea typeface="Lato"/>
                <a:cs typeface="Lato"/>
              </a:rPr>
              <a:t>Your goal is to be clear, succinct and compelling!</a:t>
            </a:r>
            <a:endParaRPr lang="en-US" sz="2400">
              <a:latin typeface="Lato"/>
              <a:ea typeface="Lato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latin typeface="Lato"/>
                <a:ea typeface="Lato"/>
                <a:cs typeface="Lato"/>
              </a:rPr>
              <a:t>Tell a compelling story (highlighted by numbers not the other way around)</a:t>
            </a:r>
            <a:endParaRPr lang="en-US" sz="2400">
              <a:latin typeface="Lato"/>
              <a:ea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>
                <a:latin typeface="Lato"/>
                <a:ea typeface="Lato"/>
                <a:cs typeface="Lato"/>
              </a:rPr>
              <a:t>Highlight your business name and logo in your video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latin typeface="Lato"/>
                <a:ea typeface="Lato"/>
                <a:cs typeface="Lato"/>
              </a:rPr>
              <a:t>Make sure to keep the background simple enough that it does not distract.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>
                <a:latin typeface="Lato"/>
                <a:ea typeface="Lato"/>
                <a:cs typeface="Lato"/>
              </a:rPr>
              <a:t>Know your audience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latin typeface="Lato"/>
                <a:ea typeface="Lato"/>
                <a:cs typeface="Lato"/>
              </a:rPr>
              <a:t>DO NOT READ from the slide deck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latin typeface="Lato"/>
                <a:ea typeface="Lato"/>
                <a:cs typeface="Lato"/>
              </a:rPr>
              <a:t>Dress like you take your business seriously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400">
                <a:latin typeface="Lato"/>
                <a:ea typeface="Lato"/>
                <a:cs typeface="Lato"/>
              </a:rPr>
              <a:t>7-minute max! 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505326" y="1278782"/>
            <a:ext cx="6548612" cy="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0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92053"/>
                </a:solidFill>
                <a:latin typeface="Roboto"/>
                <a:ea typeface="Roboto"/>
              </a:rPr>
              <a:t>THE 7-MINUTE PITCH</a:t>
            </a:r>
            <a:endParaRPr lang="en-US" sz="3600">
              <a:latin typeface="Roboto"/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1260" y="1449367"/>
            <a:ext cx="8229600" cy="47149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>
                <a:latin typeface="Lato"/>
                <a:ea typeface="Lato"/>
                <a:cs typeface="Lato"/>
              </a:rPr>
              <a:t>Start strong!</a:t>
            </a:r>
            <a:endParaRPr lang="en-US" sz="2200">
              <a:latin typeface="New Aster LT Std"/>
              <a:ea typeface="Lato"/>
            </a:endParaRPr>
          </a:p>
          <a:p>
            <a:pPr marL="800100" lvl="1" indent="-342900"/>
            <a:r>
              <a:rPr lang="en-US" sz="2200" dirty="0">
                <a:latin typeface="Lato"/>
                <a:ea typeface="Lato"/>
                <a:cs typeface="Lato"/>
              </a:rPr>
              <a:t>Grab them with a story, a question, a bold claim that relates to the need you are addressing or the solution you are providing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800100" lvl="1" indent="-342900"/>
            <a:r>
              <a:rPr lang="en-US" sz="2200" dirty="0">
                <a:latin typeface="Lato"/>
                <a:ea typeface="Lato"/>
                <a:cs typeface="Lato"/>
              </a:rPr>
              <a:t>Introduce yourself, your team, and your company.</a:t>
            </a:r>
          </a:p>
          <a:p>
            <a:pPr marL="0" indent="0">
              <a:buNone/>
            </a:pPr>
            <a:r>
              <a:rPr lang="en-US" sz="2200" dirty="0">
                <a:latin typeface="Lato"/>
                <a:ea typeface="Lato"/>
                <a:cs typeface="Lato"/>
              </a:rPr>
              <a:t>Keep it simple and clear</a:t>
            </a:r>
            <a:endParaRPr lang="en-US" sz="2200" dirty="0">
              <a:latin typeface="New Aster LT Std"/>
              <a:ea typeface="Lato"/>
              <a:cs typeface="Lato"/>
            </a:endParaRPr>
          </a:p>
          <a:p>
            <a:pPr marL="800100" lvl="1" indent="-342900"/>
            <a:r>
              <a:rPr lang="en-US" sz="2200" dirty="0">
                <a:latin typeface="Lato"/>
                <a:ea typeface="Lato"/>
                <a:cs typeface="Lato"/>
              </a:rPr>
              <a:t>Here is the problem and why it is important.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800100" lvl="1" indent="-342900"/>
            <a:r>
              <a:rPr lang="en-US" sz="2200">
                <a:latin typeface="Lato"/>
                <a:ea typeface="Lato"/>
                <a:cs typeface="Lato"/>
              </a:rPr>
              <a:t>Here is our solution and why it meets the needs of our customers better than anything else out there.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800100" lvl="1" indent="-342900"/>
            <a:r>
              <a:rPr lang="en-US" sz="2200" dirty="0">
                <a:latin typeface="Lato"/>
                <a:ea typeface="Lato"/>
                <a:cs typeface="Lato"/>
              </a:rPr>
              <a:t>Here is how we are going to make it happen profitably </a:t>
            </a:r>
            <a:endParaRPr lang="en-US" sz="2200">
              <a:latin typeface="New Aster LT Std"/>
              <a:ea typeface="Lato"/>
              <a:cs typeface="Lato"/>
            </a:endParaRPr>
          </a:p>
          <a:p>
            <a:pPr marL="0" indent="0">
              <a:buNone/>
            </a:pPr>
            <a:r>
              <a:rPr lang="en-US" sz="2200" dirty="0">
                <a:latin typeface="Lato"/>
                <a:ea typeface="Lato"/>
                <a:cs typeface="Lato"/>
              </a:rPr>
              <a:t>Close strong! </a:t>
            </a:r>
            <a:endParaRPr lang="en-US" sz="2200" dirty="0">
              <a:latin typeface="New Aster LT Std"/>
              <a:ea typeface="Lato"/>
              <a:cs typeface="Lato"/>
            </a:endParaRPr>
          </a:p>
          <a:p>
            <a:pPr marL="800100" lvl="1" indent="-342900"/>
            <a:r>
              <a:rPr lang="en-US" sz="2200" dirty="0">
                <a:latin typeface="Lato"/>
                <a:ea typeface="Lato"/>
                <a:cs typeface="Lato"/>
              </a:rPr>
              <a:t>What’s the most important thing you want your audience to remember? </a:t>
            </a:r>
            <a:endParaRPr lang="en-US" sz="2200">
              <a:ea typeface="Lato"/>
              <a:cs typeface="Lato"/>
            </a:endParaRPr>
          </a:p>
          <a:p>
            <a:pPr marL="800100" lvl="1" indent="-342900"/>
            <a:r>
              <a:rPr lang="en-US" sz="2200" dirty="0">
                <a:latin typeface="Lato"/>
                <a:ea typeface="Lato"/>
                <a:cs typeface="Lato"/>
              </a:rPr>
              <a:t>What is a memorable, creative way to accomplish that?</a:t>
            </a:r>
            <a:endParaRPr lang="en-US" sz="22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>
            <a:off x="505326" y="1278784"/>
            <a:ext cx="4815845" cy="20874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1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92053"/>
                </a:solidFill>
                <a:latin typeface="Roboto"/>
                <a:ea typeface="Roboto"/>
              </a:rPr>
              <a:t>ENGAGE THE AUDIENCE</a:t>
            </a:r>
            <a:endParaRPr lang="en-US" sz="3600">
              <a:latin typeface="Roboto"/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17C-FF68-D248-803D-87DC4CB65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764" y="1449367"/>
            <a:ext cx="8229600" cy="50844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>
                <a:latin typeface="Lato"/>
                <a:ea typeface="Lato"/>
                <a:cs typeface="Lato"/>
              </a:rPr>
              <a:t>Be relaxed and conversational, but express conviction for your ideas</a:t>
            </a:r>
            <a:endParaRPr lang="en-US" sz="2000" dirty="0">
              <a:latin typeface="Lato"/>
              <a:ea typeface="Lato"/>
              <a:cs typeface="Lat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Lato"/>
                <a:ea typeface="Lato"/>
                <a:cs typeface="Lato"/>
              </a:rPr>
              <a:t>Present yourself and your business professionally – dress appropriately for your business </a:t>
            </a:r>
            <a:endParaRPr lang="en-US" sz="2000">
              <a:latin typeface="Lato"/>
              <a:ea typeface="Lat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</a:pPr>
            <a:r>
              <a:rPr lang="en-US" sz="2000" dirty="0">
                <a:latin typeface="Lato"/>
                <a:ea typeface="Lato"/>
                <a:cs typeface="Lato"/>
              </a:rPr>
              <a:t>See yourself as telling a story 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</a:pPr>
            <a:r>
              <a:rPr lang="en-US" sz="2000" dirty="0">
                <a:latin typeface="Lato"/>
                <a:ea typeface="Lato"/>
                <a:cs typeface="Lato"/>
              </a:rPr>
              <a:t>Pick words that create a visual image in listener’s mind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</a:pPr>
            <a:r>
              <a:rPr lang="en-US" sz="2000" dirty="0">
                <a:latin typeface="Lato"/>
                <a:ea typeface="Lato"/>
                <a:cs typeface="Lato"/>
              </a:rPr>
              <a:t>Choose powerful words that grab attention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</a:pPr>
            <a:r>
              <a:rPr lang="en-US" sz="2000" dirty="0">
                <a:latin typeface="Lato"/>
                <a:ea typeface="Lato"/>
                <a:cs typeface="Lato"/>
              </a:rPr>
              <a:t>Be sure to edit your video submission for clarity, sound, and visual consistency. If the judges can't hear you, they won't be able to judge your pitch appropriately.</a:t>
            </a:r>
          </a:p>
          <a:p>
            <a:pPr>
              <a:buFont typeface="Arial"/>
            </a:pPr>
            <a:r>
              <a:rPr lang="en-US" sz="2000">
                <a:latin typeface="Lato"/>
                <a:ea typeface="Lato"/>
                <a:cs typeface="Lato"/>
              </a:rPr>
              <a:t>Check out examples of winning e-Fest submission videos: </a:t>
            </a:r>
            <a:endParaRPr lang="en-US" sz="2000" dirty="0">
              <a:latin typeface="Lato"/>
              <a:ea typeface="Lato"/>
              <a:cs typeface="Lato"/>
            </a:endParaRPr>
          </a:p>
          <a:p>
            <a:pPr lvl="1">
              <a:spcAft>
                <a:spcPts val="800"/>
              </a:spcAft>
              <a:buFont typeface="Arial"/>
            </a:pPr>
            <a:r>
              <a:rPr lang="en-US" sz="2000">
                <a:latin typeface="Lato"/>
                <a:ea typeface="Lato"/>
                <a:cs typeface="Lato"/>
              </a:rPr>
              <a:t>2021 e-Fest Grand Champion - </a:t>
            </a:r>
            <a:r>
              <a:rPr lang="en-US" sz="2000" dirty="0">
                <a:latin typeface="Lato"/>
                <a:ea typeface="Lato"/>
                <a:cs typeface="Lato"/>
                <a:hlinkClick r:id="rId2"/>
              </a:rPr>
              <a:t>Nutrivide</a:t>
            </a:r>
            <a:r>
              <a:rPr lang="en-US" sz="2000" dirty="0">
                <a:latin typeface="Lato"/>
                <a:ea typeface="Lato"/>
                <a:cs typeface="Lato"/>
              </a:rPr>
              <a:t> </a:t>
            </a:r>
          </a:p>
          <a:p>
            <a:pPr lvl="1">
              <a:buFont typeface="Arial"/>
            </a:pPr>
            <a:r>
              <a:rPr lang="en-US" sz="2000" dirty="0">
                <a:latin typeface="Lato"/>
                <a:ea typeface="Lato"/>
                <a:cs typeface="Lato"/>
              </a:rPr>
              <a:t>2022 e-Fest Finalist - </a:t>
            </a:r>
            <a:r>
              <a:rPr lang="en-US" sz="2000" dirty="0">
                <a:latin typeface="Lato"/>
                <a:ea typeface="Lato"/>
                <a:cs typeface="Lato"/>
                <a:hlinkClick r:id="rId3"/>
              </a:rPr>
              <a:t>Fib</a:t>
            </a:r>
            <a:endParaRPr lang="en-US" sz="2000" dirty="0">
              <a:latin typeface="Lato"/>
              <a:ea typeface="Lato"/>
              <a:cs typeface="Lato"/>
            </a:endParaRPr>
          </a:p>
          <a:p>
            <a:pPr>
              <a:buFont typeface="Arial"/>
            </a:pPr>
            <a:endParaRPr lang="en-US" sz="2000" dirty="0">
              <a:latin typeface="New Aster LT Std"/>
              <a:ea typeface="Lato"/>
              <a:cs typeface="Lato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>
            <a:off x="505326" y="1278784"/>
            <a:ext cx="5191626" cy="20874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7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92104-C3DA-CD4C-91AA-5AB4496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2" y="904346"/>
            <a:ext cx="2718277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  <a:latin typeface="+mj-lt"/>
                <a:cs typeface="+mj-cs"/>
              </a:rPr>
              <a:t>e-Fest </a:t>
            </a:r>
            <a:br>
              <a:rPr lang="en-US" sz="34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400" dirty="0">
                <a:solidFill>
                  <a:srgbClr val="FFFFFF"/>
                </a:solidFill>
                <a:latin typeface="+mj-lt"/>
                <a:cs typeface="+mj-cs"/>
              </a:rPr>
              <a:t>ONLINE SUBMISSION DELIVERABLES</a:t>
            </a:r>
            <a:endParaRPr lang="en-US" sz="34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ABCF-B863-EA4D-883D-EE0AAC7374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49568" y="591344"/>
            <a:ext cx="5997085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Each team must:</a:t>
            </a:r>
            <a:endParaRPr lang="en-US" dirty="0">
              <a:solidFill>
                <a:schemeClr val="tx1"/>
              </a:solidFill>
            </a:endParaRPr>
          </a:p>
          <a:p>
            <a:pPr marL="914400" lvl="1"/>
            <a:r>
              <a:rPr lang="en-US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create </a:t>
            </a: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 15 Slide (not including a cover slide) presentation deck of their business plan</a:t>
            </a:r>
            <a:endParaRPr lang="en-US" b="1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914400" lvl="1"/>
            <a:r>
              <a:rPr lang="en-US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produce </a:t>
            </a: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 7-minute (maximum) submission video that highlights their business concept pitch</a:t>
            </a:r>
            <a:endParaRPr lang="en-US" dirty="0">
              <a:solidFill>
                <a:schemeClr val="tx1"/>
              </a:solidFill>
            </a:endParaRPr>
          </a:p>
          <a:p>
            <a:pPr marL="914400" lvl="1"/>
            <a:r>
              <a:rPr lang="en-US" b="1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complete</a:t>
            </a: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 the online submission form on </a:t>
            </a:r>
            <a:r>
              <a:rPr lang="en-US" dirty="0" err="1">
                <a:solidFill>
                  <a:schemeClr val="tx1"/>
                </a:solidFill>
                <a:latin typeface="Lato"/>
                <a:ea typeface="Lato"/>
                <a:cs typeface="Calibri"/>
              </a:rPr>
              <a:t>Reviewr</a:t>
            </a:r>
          </a:p>
          <a:p>
            <a:pPr marL="914400" lvl="1">
              <a:spcAft>
                <a:spcPts val="800"/>
              </a:spcAft>
            </a:pPr>
            <a:r>
              <a:rPr lang="en-US" b="1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submit</a:t>
            </a: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 the advisor approval form on </a:t>
            </a:r>
            <a:r>
              <a:rPr lang="en-US" dirty="0" err="1">
                <a:solidFill>
                  <a:schemeClr val="tx1"/>
                </a:solidFill>
                <a:latin typeface="Lato"/>
                <a:ea typeface="Lato"/>
                <a:cs typeface="Calibri"/>
              </a:rPr>
              <a:t>Reviewr</a:t>
            </a: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 (includes verifying eligibility and submission legitimacy)</a:t>
            </a:r>
          </a:p>
          <a:p>
            <a:pPr lvl="1" indent="0">
              <a:buNone/>
            </a:pPr>
            <a:r>
              <a:rPr lang="en-US" b="1" i="1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See 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efest.biz - Rules &amp; Eligibility</a:t>
            </a:r>
            <a:r>
              <a:rPr lang="en-US" b="1" i="1" dirty="0">
                <a:solidFill>
                  <a:schemeClr val="tx1"/>
                </a:solidFill>
                <a:latin typeface="Lato"/>
                <a:ea typeface="Lato"/>
                <a:cs typeface="Calibri"/>
              </a:rPr>
              <a:t> for a complete list of eligibility and competition rules.</a:t>
            </a:r>
            <a:endParaRPr lang="en-US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92104-C3DA-CD4C-91AA-5AB4496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5" y="1016068"/>
            <a:ext cx="3130787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600" dirty="0">
                <a:solidFill>
                  <a:schemeClr val="bg1"/>
                </a:solidFill>
                <a:latin typeface="Roboto slab"/>
                <a:cs typeface="+mj-cs"/>
              </a:rPr>
              <a:t>SUBMISSION </a:t>
            </a:r>
            <a:br>
              <a:rPr lang="en-US" sz="2600" dirty="0">
                <a:solidFill>
                  <a:schemeClr val="bg1"/>
                </a:solidFill>
                <a:latin typeface="Roboto slab"/>
                <a:cs typeface="+mj-cs"/>
              </a:rPr>
            </a:br>
            <a:r>
              <a:rPr lang="en-US" sz="2600" dirty="0">
                <a:solidFill>
                  <a:schemeClr val="bg1"/>
                </a:solidFill>
                <a:latin typeface="Roboto slab"/>
                <a:cs typeface="+mj-cs"/>
              </a:rPr>
              <a:t>TIPS &amp; TEMPLATES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ABCF-B863-EA4D-883D-EE0AAC7374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8293" y="1149953"/>
            <a:ext cx="5478041" cy="558561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The following slides cover how to create an effective slide deck for your e-Fest online submission and provides a sample pitch deck. 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The information provided is based on feedback from e-Fest competitors, advisors, and judges. 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The sample is merely meant for guidance.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Please add, delete, alter, and customize your team's slide deck for your own purposes. </a:t>
            </a:r>
            <a:endParaRPr lang="en-US" sz="2400" dirty="0">
              <a:solidFill>
                <a:schemeClr val="tx1"/>
              </a:solidFill>
              <a:latin typeface="New Aster LT Std"/>
              <a:ea typeface="Lato"/>
              <a:cs typeface="Lato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1367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92104-C3DA-CD4C-91AA-5AB4496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1" y="1170759"/>
            <a:ext cx="3130787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3000" dirty="0">
                <a:solidFill>
                  <a:schemeClr val="bg1"/>
                </a:solidFill>
                <a:latin typeface="Roboto"/>
                <a:ea typeface="Roboto"/>
                <a:cs typeface="Calibri Light"/>
              </a:rPr>
              <a:t>KEY ELEMENTS OF A COMPETETIVE PITCH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D61CA6E-62B7-CB34-2C97-F7B62C909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267224"/>
              </p:ext>
            </p:extLst>
          </p:nvPr>
        </p:nvGraphicFramePr>
        <p:xfrm>
          <a:off x="3468186" y="624005"/>
          <a:ext cx="5093496" cy="560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4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EA8-42C6-6241-954B-2BEBE962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7" y="329798"/>
            <a:ext cx="8229600" cy="102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92053"/>
                </a:solidFill>
                <a:latin typeface="Avenir Black"/>
                <a:ea typeface="Roboto"/>
              </a:rPr>
              <a:t>e-Fest JUDGING RUBRIC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FAC5-387B-CF5F-770B-B7F3008A78C7}"/>
              </a:ext>
            </a:extLst>
          </p:cNvPr>
          <p:cNvCxnSpPr/>
          <p:nvPr/>
        </p:nvCxnSpPr>
        <p:spPr>
          <a:xfrm flipV="1">
            <a:off x="505326" y="1278782"/>
            <a:ext cx="5630036" cy="2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009BFEF7-AE81-FD1E-59DE-9B0264A1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85" y="1531274"/>
            <a:ext cx="6571428" cy="51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2">
            <a:extLst>
              <a:ext uri="{FF2B5EF4-FFF2-40B4-BE49-F238E27FC236}">
                <a16:creationId xmlns:a16="http://schemas.microsoft.com/office/drawing/2014/main" id="{99ABB317-45D7-0548-852E-DFF3CCC6D6AA}"/>
              </a:ext>
            </a:extLst>
          </p:cNvPr>
          <p:cNvSpPr txBox="1">
            <a:spLocks/>
          </p:cNvSpPr>
          <p:nvPr/>
        </p:nvSpPr>
        <p:spPr bwMode="auto">
          <a:xfrm>
            <a:off x="2376955" y="3009645"/>
            <a:ext cx="5007080" cy="4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4800" b="1" dirty="0">
                <a:solidFill>
                  <a:srgbClr val="092053"/>
                </a:solidFill>
                <a:latin typeface="Roboto"/>
                <a:ea typeface="MS PGothic"/>
                <a:cs typeface="Roboto"/>
              </a:rPr>
              <a:t>THE SLIDE DECK</a:t>
            </a:r>
          </a:p>
          <a:p>
            <a:pPr>
              <a:lnSpc>
                <a:spcPct val="70000"/>
              </a:lnSpc>
            </a:pPr>
            <a:endParaRPr lang="en-US" altLang="en-US" sz="4000" b="1" dirty="0">
              <a:solidFill>
                <a:srgbClr val="092053"/>
              </a:solidFill>
              <a:latin typeface="Roboto"/>
              <a:ea typeface="MS PGothic"/>
              <a:cs typeface="Roboto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8944D3-2967-F9C6-F38A-2CA9D08C7B90}"/>
              </a:ext>
            </a:extLst>
          </p:cNvPr>
          <p:cNvCxnSpPr/>
          <p:nvPr/>
        </p:nvCxnSpPr>
        <p:spPr>
          <a:xfrm flipV="1">
            <a:off x="2335846" y="3728073"/>
            <a:ext cx="4898568" cy="8593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6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25DEC-9E37-1FB5-FE17-A3044A65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7" y="563755"/>
            <a:ext cx="2954766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7000" i="1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Cover</a:t>
            </a:r>
            <a:r>
              <a:rPr lang="en-US" sz="7000" i="1" kern="1200" dirty="0">
                <a:solidFill>
                  <a:srgbClr val="092053"/>
                </a:solidFill>
                <a:latin typeface="Roboto"/>
                <a:ea typeface="Roboto"/>
                <a:cs typeface="Roboto"/>
              </a:rPr>
              <a:t> Slide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3B44DBE3-4209-8D26-40CE-1F1B62C5B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448036"/>
              </p:ext>
            </p:extLst>
          </p:nvPr>
        </p:nvGraphicFramePr>
        <p:xfrm>
          <a:off x="3900153" y="778605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54563-96FE-1FBC-9F14-B61EDD701697}"/>
              </a:ext>
            </a:extLst>
          </p:cNvPr>
          <p:cNvCxnSpPr/>
          <p:nvPr/>
        </p:nvCxnSpPr>
        <p:spPr>
          <a:xfrm>
            <a:off x="3547597" y="221726"/>
            <a:ext cx="1" cy="936743"/>
          </a:xfrm>
          <a:prstGeom prst="straightConnector1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95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460C6867-92DF-3E4E-B75B-0E366293E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92" y="1519803"/>
            <a:ext cx="789037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Lato"/>
                <a:ea typeface="MS PGothic"/>
                <a:cs typeface="Lato"/>
              </a:rPr>
              <a:t>Get the audience excited about your opportunity! Help them quickly understand the scale and impact of the problem you are solving and the value of your solution.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Lato"/>
                <a:ea typeface="MS PGothic"/>
                <a:cs typeface="Lato"/>
              </a:rPr>
              <a:t>Some techniques for engaging them: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/>
                <a:ea typeface="MS PGothic"/>
                <a:cs typeface="Lato"/>
              </a:rPr>
              <a:t>Link the topic to their experience:</a:t>
            </a:r>
            <a:r>
              <a:rPr lang="en-US" altLang="en-US" sz="2000" dirty="0">
                <a:latin typeface="Lato"/>
                <a:ea typeface="MS PGothic"/>
                <a:cs typeface="Lato"/>
              </a:rPr>
              <a:t> “How many of you have ever experienced this…” (make sure it is the kind of problem the audience has experienced and would love to have fixed)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/>
                <a:ea typeface="MS PGothic"/>
                <a:cs typeface="Lato"/>
              </a:rPr>
              <a:t>Paint a compelling picture with attention-getting statistics: </a:t>
            </a:r>
            <a:r>
              <a:rPr lang="en-US" altLang="en-US" sz="2000" dirty="0">
                <a:latin typeface="Lato"/>
                <a:ea typeface="MS PGothic"/>
                <a:cs typeface="Lato"/>
              </a:rPr>
              <a:t>“1 in 5 millennials suffers hearing loss. It can take less than 8 minutes of earbud use at high volumes for hearing to be damaged.”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/>
                <a:ea typeface="MS PGothic"/>
                <a:cs typeface="Lato"/>
              </a:rPr>
              <a:t>Tell a story - </a:t>
            </a:r>
            <a:r>
              <a:rPr lang="en-US" altLang="en-US" sz="2000" dirty="0">
                <a:latin typeface="Lato"/>
                <a:ea typeface="MS PGothic"/>
                <a:cs typeface="Lato"/>
              </a:rPr>
              <a:t>Paint a picture of a particular person who is experiencing the problem you are solving, how it impacts them, and how you can transform their experience.”</a:t>
            </a:r>
          </a:p>
        </p:txBody>
      </p:sp>
      <p:sp>
        <p:nvSpPr>
          <p:cNvPr id="6149" name="Title 2">
            <a:extLst>
              <a:ext uri="{FF2B5EF4-FFF2-40B4-BE49-F238E27FC236}">
                <a16:creationId xmlns:a16="http://schemas.microsoft.com/office/drawing/2014/main" id="{99ABB317-45D7-0548-852E-DFF3CCC6D6AA}"/>
              </a:ext>
            </a:extLst>
          </p:cNvPr>
          <p:cNvSpPr txBox="1">
            <a:spLocks/>
          </p:cNvSpPr>
          <p:nvPr/>
        </p:nvSpPr>
        <p:spPr bwMode="auto">
          <a:xfrm>
            <a:off x="752692" y="680676"/>
            <a:ext cx="795481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3600" b="1" dirty="0">
                <a:solidFill>
                  <a:srgbClr val="092053"/>
                </a:solidFill>
                <a:latin typeface="Roboto"/>
                <a:ea typeface="MS PGothic"/>
                <a:cs typeface="Roboto"/>
              </a:rPr>
              <a:t>OPENING OVERVIEW</a:t>
            </a:r>
          </a:p>
          <a:p>
            <a:pPr>
              <a:lnSpc>
                <a:spcPct val="70000"/>
              </a:lnSpc>
            </a:pPr>
            <a:endParaRPr lang="en-US" altLang="en-US" sz="4000" b="1" dirty="0">
              <a:solidFill>
                <a:srgbClr val="092053"/>
              </a:solidFill>
              <a:latin typeface="Roboto"/>
              <a:ea typeface="MS PGothic"/>
              <a:cs typeface="Roboto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8944D3-2967-F9C6-F38A-2CA9D08C7B90}"/>
              </a:ext>
            </a:extLst>
          </p:cNvPr>
          <p:cNvCxnSpPr/>
          <p:nvPr/>
        </p:nvCxnSpPr>
        <p:spPr>
          <a:xfrm flipV="1">
            <a:off x="840492" y="1227221"/>
            <a:ext cx="4417306" cy="0"/>
          </a:xfrm>
          <a:prstGeom prst="straightConnector1">
            <a:avLst/>
          </a:prstGeom>
          <a:ln w="28575">
            <a:solidFill>
              <a:srgbClr val="8C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35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rmal Interio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BD3537740CF4AAEE10BBADDB21AC2" ma:contentTypeVersion="19" ma:contentTypeDescription="Create a new document." ma:contentTypeScope="" ma:versionID="ad7a841a3e1166a6dc26e60fcc01c31d">
  <xsd:schema xmlns:xsd="http://www.w3.org/2001/XMLSchema" xmlns:xs="http://www.w3.org/2001/XMLSchema" xmlns:p="http://schemas.microsoft.com/office/2006/metadata/properties" xmlns:ns1="http://schemas.microsoft.com/sharepoint/v3" xmlns:ns2="e350679f-bdd1-4517-83fd-08b2d8346cd4" xmlns:ns3="067f86b8-e7d0-4e80-8be2-a3384e1780aa" targetNamespace="http://schemas.microsoft.com/office/2006/metadata/properties" ma:root="true" ma:fieldsID="b7c7234f1b51c4e040f700db49747370" ns1:_="" ns2:_="" ns3:_="">
    <xsd:import namespace="http://schemas.microsoft.com/sharepoint/v3"/>
    <xsd:import namespace="e350679f-bdd1-4517-83fd-08b2d8346cd4"/>
    <xsd:import namespace="067f86b8-e7d0-4e80-8be2-a3384e178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0679f-bdd1-4517-83fd-08b2d8346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cee5600-72b7-41b8-b2c9-cf525e97d2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f86b8-e7d0-4e80-8be2-a3384e178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f88f348-4c5b-40a3-82f4-1e2e030e7801}" ma:internalName="TaxCatchAll" ma:showField="CatchAllData" ma:web="067f86b8-e7d0-4e80-8be2-a3384e178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067f86b8-e7d0-4e80-8be2-a3384e1780aa">
      <UserInfo>
        <DisplayName>Dunham, Laura C.</DisplayName>
        <AccountId>22</AccountId>
        <AccountType/>
      </UserInfo>
      <UserInfo>
        <DisplayName>Bankah, Nana Yaa D.</DisplayName>
        <AccountId>13</AccountId>
        <AccountType/>
      </UserInfo>
    </SharedWithUsers>
    <lcf76f155ced4ddcb4097134ff3c332f xmlns="e350679f-bdd1-4517-83fd-08b2d8346cd4">
      <Terms xmlns="http://schemas.microsoft.com/office/infopath/2007/PartnerControls"/>
    </lcf76f155ced4ddcb4097134ff3c332f>
    <TaxCatchAll xmlns="067f86b8-e7d0-4e80-8be2-a3384e1780aa" xsi:nil="true"/>
  </documentManagement>
</p:properties>
</file>

<file path=customXml/itemProps1.xml><?xml version="1.0" encoding="utf-8"?>
<ds:datastoreItem xmlns:ds="http://schemas.openxmlformats.org/officeDocument/2006/customXml" ds:itemID="{EA9E3983-B548-4844-AD43-1C856DBB9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50679f-bdd1-4517-83fd-08b2d8346cd4"/>
    <ds:schemaRef ds:uri="067f86b8-e7d0-4e80-8be2-a3384e178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19479-3F8D-4AF0-919B-5BCFDC46F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F76D4E-DF33-49F7-87BE-AEA025C40B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67f86b8-e7d0-4e80-8be2-a3384e1780aa"/>
    <ds:schemaRef ds:uri="e350679f-bdd1-4517-83fd-08b2d8346c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1475</TotalTime>
  <Words>1723</Words>
  <Application>Microsoft Office PowerPoint</Application>
  <PresentationFormat>On-screen Show 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Section Page</vt:lpstr>
      <vt:lpstr>Normal Interior Page</vt:lpstr>
      <vt:lpstr>2024 Guide to  Online Submissions </vt:lpstr>
      <vt:lpstr>PowerPoint Presentation</vt:lpstr>
      <vt:lpstr>e-Fest  ONLINE SUBMISSION DELIVERABLES</vt:lpstr>
      <vt:lpstr>SUBMISSION  TIPS &amp; TEMPLATES</vt:lpstr>
      <vt:lpstr>KEY ELEMENTS OF A COMPETETIVE PITCH</vt:lpstr>
      <vt:lpstr>e-Fest JUDGING RUBRIC</vt:lpstr>
      <vt:lpstr>PowerPoint Presentation</vt:lpstr>
      <vt:lpstr>Cover Slide</vt:lpstr>
      <vt:lpstr>PowerPoint Presentation</vt:lpstr>
      <vt:lpstr>DESCRIBE THE CUSTOMER NEED</vt:lpstr>
      <vt:lpstr>PowerPoint Presentation</vt:lpstr>
      <vt:lpstr>OFFER A VALUE PROPOSITION</vt:lpstr>
      <vt:lpstr>HIGHLIGHT YOUR COMPETITIVE ADVANTAGE</vt:lpstr>
      <vt:lpstr>PowerPoint Presentation</vt:lpstr>
      <vt:lpstr>PROVIDE EVIDENCE OF MARKET OPPORTUNITY</vt:lpstr>
      <vt:lpstr>DESCRIBE YOUR BUSINESS MODEL</vt:lpstr>
      <vt:lpstr>INTRODUCE YOUR TEAM</vt:lpstr>
      <vt:lpstr>SUMMARIZE WHY JUDGES SHOULD BE EXCITED ABOUT YOUR BUSINESS</vt:lpstr>
      <vt:lpstr>EXAMPLE OF AN EFFECTIVE SLIDE DECK</vt:lpstr>
      <vt:lpstr>ADDITIONAL TIPS FOR COMPETITIVE SLIDE DECKS</vt:lpstr>
      <vt:lpstr>PowerPoint Presentation</vt:lpstr>
      <vt:lpstr>e-Fest SUBMISSION VIDEO REQUIREMENTS</vt:lpstr>
      <vt:lpstr>CREATING YOUR VIDEO PITCH</vt:lpstr>
      <vt:lpstr>THE 7-MINUTE PITCH</vt:lpstr>
      <vt:lpstr>ENGAGE THE 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Fowler New Concept Presentation</dc:title>
  <dc:creator>Dunham, Laura C.</dc:creator>
  <cp:lastModifiedBy>Jennifer Gessner</cp:lastModifiedBy>
  <cp:revision>1256</cp:revision>
  <cp:lastPrinted>2019-10-30T15:04:41Z</cp:lastPrinted>
  <dcterms:created xsi:type="dcterms:W3CDTF">2018-10-28T17:52:28Z</dcterms:created>
  <dcterms:modified xsi:type="dcterms:W3CDTF">2024-01-11T20:10:13Z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0x010100A48BD3537740CF4AAEE10BBADDB21AC2</vt:lpwstr>
  </property>
  <property fmtid="{D5CDD505-2E9C-101B-9397-08002B2CF9AE}" pid="3" name="MediaServiceImageTags">
    <vt:lpwstr/>
  </property>
</Properties>
</file>